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23" r:id="rId2"/>
    <p:sldId id="524" r:id="rId3"/>
    <p:sldId id="516" r:id="rId4"/>
    <p:sldId id="512" r:id="rId5"/>
    <p:sldId id="528" r:id="rId6"/>
    <p:sldId id="525" r:id="rId7"/>
    <p:sldId id="502" r:id="rId8"/>
    <p:sldId id="506" r:id="rId9"/>
    <p:sldId id="521" r:id="rId10"/>
    <p:sldId id="527" r:id="rId11"/>
    <p:sldId id="517" r:id="rId12"/>
    <p:sldId id="518" r:id="rId13"/>
    <p:sldId id="520" r:id="rId14"/>
    <p:sldId id="519" r:id="rId15"/>
    <p:sldId id="526" r:id="rId16"/>
  </p:sldIdLst>
  <p:sldSz cx="9601200" cy="73152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9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9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9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9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4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55B9"/>
    <a:srgbClr val="0463D6"/>
    <a:srgbClr val="FFCC99"/>
    <a:srgbClr val="FFCC00"/>
    <a:srgbClr val="225054"/>
    <a:srgbClr val="3F5B69"/>
    <a:srgbClr val="5C7274"/>
    <a:srgbClr val="4A8DB6"/>
    <a:srgbClr val="4545C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60"/>
  </p:normalViewPr>
  <p:slideViewPr>
    <p:cSldViewPr showGuides="1">
      <p:cViewPr varScale="1">
        <p:scale>
          <a:sx n="123" d="100"/>
          <a:sy n="123" d="100"/>
        </p:scale>
        <p:origin x="96" y="342"/>
      </p:cViewPr>
      <p:guideLst>
        <p:guide orient="horz" pos="2352"/>
        <p:guide pos="42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8" d="100"/>
          <a:sy n="108" d="100"/>
        </p:scale>
        <p:origin x="-3306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367" cy="46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456" y="1"/>
            <a:ext cx="3037366" cy="46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235"/>
            <a:ext cx="3037367" cy="46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456" y="8772235"/>
            <a:ext cx="3037366" cy="46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1653A4EE-54BC-49A3-9D6F-E1D0F389D5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52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367" cy="46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>
            <a:lvl1pPr defTabSz="928831"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456" y="1"/>
            <a:ext cx="3037366" cy="46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>
            <a:lvl1pPr algn="r" defTabSz="928831"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2150"/>
            <a:ext cx="454660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567" y="4387684"/>
            <a:ext cx="5609267" cy="415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235"/>
            <a:ext cx="3037367" cy="46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b" anchorCtr="0" compatLnSpc="1">
            <a:prstTxWarp prst="textNoShape">
              <a:avLst/>
            </a:prstTxWarp>
          </a:bodyPr>
          <a:lstStyle>
            <a:lvl1pPr defTabSz="928831"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456" y="8772235"/>
            <a:ext cx="3037366" cy="46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b" anchorCtr="0" compatLnSpc="1">
            <a:prstTxWarp prst="textNoShape">
              <a:avLst/>
            </a:prstTxWarp>
          </a:bodyPr>
          <a:lstStyle>
            <a:lvl1pPr algn="r" defTabSz="928831">
              <a:defRPr sz="1200" u="none"/>
            </a:lvl1pPr>
          </a:lstStyle>
          <a:p>
            <a:fld id="{494C1473-45AF-4BA9-B8C9-F5432EA9B4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13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C1473-45AF-4BA9-B8C9-F5432EA9B4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3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Describe the technology, secret sauce or magic behind your product. The less text and the more diagrams, schematics and flowcharts, the better. If you have a prototype or demo, this is the time to transition to it. As Glen Shires of Google said: “If a problem is worth 1000 words, a prototype is worth 10 000 slides.”</a:t>
            </a:r>
          </a:p>
          <a:p>
            <a:endParaRPr lang="nb-NO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F259B8-E370-4236-B878-B2A18702C3C3}" type="slidenum">
              <a:rPr lang="en-GB" altLang="en-US" sz="1200" u="none" smtClean="0">
                <a:cs typeface="Arial" panose="020B0604020202020204" pitchFamily="34" charset="0"/>
              </a:rPr>
              <a:pPr/>
              <a:t>14</a:t>
            </a:fld>
            <a:endParaRPr lang="en-GB" altLang="en-US" sz="1200" u="none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6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271713"/>
            <a:ext cx="8159750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4144963"/>
            <a:ext cx="6721475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C8F1C-4AFB-4090-AE51-0C9BD80644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5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4D886-F525-4E35-A346-BD2AE869C9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7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1188" y="293688"/>
            <a:ext cx="2160587" cy="6030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293688"/>
            <a:ext cx="6329363" cy="6030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35E9B-D72E-4815-ACCE-465D3AAE1F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4E118-0595-4F62-B277-A3A4E9019B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9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BCC29-7685-40C6-BCF9-4292AB8B4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1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057275"/>
            <a:ext cx="4244975" cy="526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057275"/>
            <a:ext cx="4244975" cy="526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7A091-F581-49F7-9A2C-8E9E5C3EED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8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19166-579F-4478-B9D0-D4D8C3B606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7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A9F4B-3BBC-4395-8695-172507B47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0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76D24-B34A-40E1-A6F2-275D32C402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6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9BA38-17EA-4602-A45B-2EAB8D0313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3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20FBD-5A04-4C01-A609-51F2E6F12A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0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293688"/>
            <a:ext cx="86423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057275"/>
            <a:ext cx="86423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22788" y="6734175"/>
            <a:ext cx="5603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ctr">
              <a:defRPr sz="1200" b="1" u="none">
                <a:latin typeface="Arial Narrow" panose="020B0606020202030204" pitchFamily="34" charset="0"/>
              </a:defRPr>
            </a:lvl1pPr>
          </a:lstStyle>
          <a:p>
            <a:fld id="{478BB7B8-D76F-4AAB-B44F-45C29D1313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66788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66788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</a:defRPr>
      </a:lvl2pPr>
      <a:lvl3pPr algn="ctr" defTabSz="966788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</a:defRPr>
      </a:lvl3pPr>
      <a:lvl4pPr algn="ctr" defTabSz="966788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</a:defRPr>
      </a:lvl4pPr>
      <a:lvl5pPr algn="ctr" defTabSz="966788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</a:defRPr>
      </a:lvl5pPr>
      <a:lvl6pPr marL="457200" algn="ctr" defTabSz="966788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</a:defRPr>
      </a:lvl6pPr>
      <a:lvl7pPr marL="914400" algn="ctr" defTabSz="966788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</a:defRPr>
      </a:lvl7pPr>
      <a:lvl8pPr marL="1371600" algn="ctr" defTabSz="966788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</a:defRPr>
      </a:lvl8pPr>
      <a:lvl9pPr marL="1828800" algn="ctr" defTabSz="966788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</a:defRPr>
      </a:lvl9pPr>
    </p:titleStyle>
    <p:bodyStyle>
      <a:lvl1pPr marL="361950" indent="-361950" algn="l" defTabSz="966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3213" algn="l" defTabSz="966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</a:defRPr>
      </a:lvl2pPr>
      <a:lvl3pPr marL="1208088" indent="-241300" algn="l" defTabSz="966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s"/>
        <a:defRPr sz="1300">
          <a:solidFill>
            <a:schemeClr val="tx1"/>
          </a:solidFill>
          <a:latin typeface="+mn-lt"/>
        </a:defRPr>
      </a:lvl3pPr>
      <a:lvl4pPr marL="1692275" indent="-242888" algn="l" defTabSz="966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–"/>
        <a:defRPr sz="1100">
          <a:solidFill>
            <a:schemeClr val="tx1"/>
          </a:solidFill>
          <a:latin typeface="+mn-lt"/>
        </a:defRPr>
      </a:lvl4pPr>
      <a:lvl5pPr marL="2174875" indent="-241300" algn="l" defTabSz="966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»"/>
        <a:defRPr sz="1100">
          <a:solidFill>
            <a:schemeClr val="tx1"/>
          </a:solidFill>
          <a:latin typeface="+mn-lt"/>
        </a:defRPr>
      </a:lvl5pPr>
      <a:lvl6pPr marL="2632075" indent="-241300" algn="l" defTabSz="966788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100">
          <a:solidFill>
            <a:schemeClr val="tx1"/>
          </a:solidFill>
          <a:latin typeface="+mn-lt"/>
        </a:defRPr>
      </a:lvl6pPr>
      <a:lvl7pPr marL="3089275" indent="-241300" algn="l" defTabSz="966788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100">
          <a:solidFill>
            <a:schemeClr val="tx1"/>
          </a:solidFill>
          <a:latin typeface="+mn-lt"/>
        </a:defRPr>
      </a:lvl7pPr>
      <a:lvl8pPr marL="3546475" indent="-241300" algn="l" defTabSz="966788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100">
          <a:solidFill>
            <a:schemeClr val="tx1"/>
          </a:solidFill>
          <a:latin typeface="+mn-lt"/>
        </a:defRPr>
      </a:lvl8pPr>
      <a:lvl9pPr marL="4003675" indent="-241300" algn="l" defTabSz="966788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B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67372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36660" r="6538" b="9460"/>
          <a:stretch/>
        </p:blipFill>
        <p:spPr>
          <a:xfrm>
            <a:off x="2186940" y="3009900"/>
            <a:ext cx="5204460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6"/>
          <a:stretch/>
        </p:blipFill>
        <p:spPr>
          <a:xfrm>
            <a:off x="2209800" y="4724400"/>
            <a:ext cx="5241733" cy="440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30500" r="11319" b="23748"/>
          <a:stretch/>
        </p:blipFill>
        <p:spPr>
          <a:xfrm>
            <a:off x="2096661" y="2105011"/>
            <a:ext cx="5523339" cy="4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8600"/>
            <a:ext cx="9601200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Production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Well Cost 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Depth Assurance</a:t>
            </a:r>
            <a:r>
              <a:rPr lang="en-US" sz="120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Wellbore Integrity</a:t>
            </a:r>
            <a:endParaRPr lang="en-US" sz="155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Deployment device in air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7525"/>
            <a:ext cx="3962400" cy="5375275"/>
          </a:xfrm>
          <a:prstGeom prst="rect">
            <a:avLst/>
          </a:prstGeom>
          <a:noFill/>
          <a:ln w="12700">
            <a:solidFill>
              <a:schemeClr val="tx1">
                <a:alpha val="49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Short Demo 20 se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403600"/>
            <a:ext cx="5181600" cy="345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3400" y="939225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600"/>
              </a:lnSpc>
            </a:pPr>
            <a:r>
              <a:rPr lang="en-US" sz="3200" b="1" u="none" dirty="0" smtClean="0">
                <a:solidFill>
                  <a:srgbClr val="124FB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Full Diameter Maintenance Field Demonstrations</a:t>
            </a:r>
            <a:endParaRPr lang="en-US" sz="3200" b="1" u="none" dirty="0">
              <a:solidFill>
                <a:srgbClr val="124FB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200" u="none" dirty="0">
              <a:latin typeface="Arial Narrow" panose="020B0606020202030204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040813" y="7010400"/>
            <a:ext cx="560387" cy="247650"/>
          </a:xfrm>
        </p:spPr>
        <p:txBody>
          <a:bodyPr/>
          <a:lstStyle/>
          <a:p>
            <a:r>
              <a:rPr lang="en-US" dirty="0" smtClean="0"/>
              <a:t>9</a:t>
            </a:r>
          </a:p>
          <a:p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43400" y="1752600"/>
            <a:ext cx="4953000" cy="6381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514350" indent="-5143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93775" indent="-2857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ts val="21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2100" b="1" u="none" dirty="0" smtClean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Thru-tubing RIH Diameter Isolation Set In Upper Section, 4-1/2” Casing.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343400" y="2514600"/>
            <a:ext cx="4953000" cy="6381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514350" indent="-5143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93775" indent="-2857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ts val="21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2100" b="1" u="none" dirty="0" smtClean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Thru-tubing RIH Diameter Sand Reline Set In Lower Section,  </a:t>
            </a:r>
            <a:r>
              <a:rPr lang="en-US" altLang="en-US" sz="2100" b="1" u="none" dirty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4-1/2” Casing</a:t>
            </a:r>
            <a:r>
              <a:rPr lang="en-US" altLang="en-US" sz="2100" b="1" u="none" dirty="0" smtClean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343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76200" y="2758033"/>
            <a:ext cx="5410200" cy="37189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514350" indent="-5143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93775" indent="-2857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274320" algn="just">
              <a:buFont typeface="Wingdings" panose="05000000000000000000" pitchFamily="2" charset="2"/>
              <a:buChar char="v"/>
              <a:defRPr/>
            </a:pPr>
            <a:r>
              <a:rPr lang="en-US" altLang="en-US" sz="2100" b="1" u="none" dirty="0" smtClean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Self-lines fully against existing screen or   </a:t>
            </a:r>
          </a:p>
          <a:p>
            <a:pPr marL="0" indent="-274320" algn="just">
              <a:defRPr/>
            </a:pPr>
            <a:r>
              <a:rPr lang="en-US" altLang="en-US" sz="2100" b="1" u="none" dirty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2100" b="1" u="none" dirty="0" smtClean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  casing, maximizing </a:t>
            </a:r>
            <a:r>
              <a:rPr lang="en-US" altLang="en-US" sz="2100" b="1" u="none" dirty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producible </a:t>
            </a:r>
            <a:r>
              <a:rPr lang="en-US" altLang="en-US" sz="2100" b="1" u="none" dirty="0" smtClean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OD and ID. </a:t>
            </a:r>
          </a:p>
          <a:p>
            <a:pPr indent="-274320" algn="just">
              <a:buFontTx/>
              <a:buAutoNum type="romanUcPeriod"/>
              <a:defRPr/>
            </a:pPr>
            <a:endParaRPr lang="en-US" altLang="en-US" sz="2100" u="none" dirty="0" smtClean="0">
              <a:solidFill>
                <a:srgbClr val="0355B9"/>
              </a:solidFill>
              <a:latin typeface="Calibri" panose="020F050202020403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274320" algn="just">
              <a:lnSpc>
                <a:spcPts val="2638"/>
              </a:lnSpc>
              <a:spcAft>
                <a:spcPts val="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100" b="1" u="none" dirty="0" smtClean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5X – 10X more plug resistant than any sand   </a:t>
            </a:r>
          </a:p>
          <a:p>
            <a:pPr marL="0" indent="-274320" algn="just">
              <a:lnSpc>
                <a:spcPts val="2638"/>
              </a:lnSpc>
              <a:spcAft>
                <a:spcPts val="200"/>
              </a:spcAft>
              <a:defRPr/>
            </a:pPr>
            <a:r>
              <a:rPr lang="en-US" altLang="en-US" sz="2100" b="1" u="none" dirty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2100" b="1" u="none" dirty="0" smtClean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  device &amp; can be thoroughly jetted.</a:t>
            </a:r>
          </a:p>
          <a:p>
            <a:pPr marL="0" indent="-274320" algn="just">
              <a:defRPr/>
            </a:pPr>
            <a:endParaRPr lang="en-US" altLang="en-US" sz="2100" u="none" dirty="0" smtClean="0">
              <a:solidFill>
                <a:srgbClr val="0355B9"/>
              </a:solidFill>
              <a:latin typeface="Calibri" panose="020F050202020403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274320" algn="just">
              <a:buFont typeface="Wingdings" panose="05000000000000000000" pitchFamily="2" charset="2"/>
              <a:buChar char="v"/>
              <a:defRPr/>
            </a:pPr>
            <a:r>
              <a:rPr lang="en-US" altLang="en-US" sz="2100" b="1" u="none" dirty="0" smtClean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Manufactured from high strength, erosion  resistant materials</a:t>
            </a:r>
            <a:r>
              <a:rPr lang="en-US" altLang="en-US" sz="2100" b="1" u="none" dirty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altLang="en-US" sz="2100" b="1" u="none" dirty="0" smtClean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 ceramic levels.   </a:t>
            </a:r>
            <a:endParaRPr lang="en-US" altLang="en-US" sz="2100" u="none" dirty="0" smtClean="0">
              <a:solidFill>
                <a:srgbClr val="0355B9"/>
              </a:solidFill>
              <a:latin typeface="Calibri" panose="020F050202020403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-274320" algn="just">
              <a:defRPr/>
            </a:pPr>
            <a:endParaRPr lang="en-US" altLang="en-US" sz="2100" u="none" dirty="0" smtClean="0">
              <a:solidFill>
                <a:srgbClr val="0355B9"/>
              </a:solidFill>
              <a:latin typeface="Calibri" panose="020F050202020403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274320" algn="just">
              <a:buFont typeface="Wingdings" panose="05000000000000000000" pitchFamily="2" charset="2"/>
              <a:buChar char="v"/>
              <a:defRPr/>
            </a:pPr>
            <a:r>
              <a:rPr lang="en-US" altLang="en-US" sz="2100" b="1" u="none" dirty="0" smtClean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Unlimited system permeability is conducive  </a:t>
            </a:r>
          </a:p>
          <a:p>
            <a:pPr marL="0" indent="-274320" algn="just">
              <a:defRPr/>
            </a:pPr>
            <a:r>
              <a:rPr lang="en-US" altLang="en-US" sz="2100" b="1" u="none" dirty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2100" b="1" u="none" dirty="0" smtClean="0">
                <a:solidFill>
                  <a:srgbClr val="0355B9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   to high rate well production.</a:t>
            </a:r>
            <a:endParaRPr lang="en-US" sz="2100" u="none" dirty="0" smtClean="0">
              <a:solidFill>
                <a:srgbClr val="0355B9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566007"/>
            <a:ext cx="5638800" cy="9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US" altLang="en-US" sz="2600" b="1" u="none" dirty="0">
                <a:solidFill>
                  <a:srgbClr val="0355B9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“DTSS” Thru-tubing Relining </a:t>
            </a:r>
            <a:r>
              <a:rPr lang="en-US" altLang="en-US" sz="2600" b="1" u="none" dirty="0" smtClean="0">
                <a:solidFill>
                  <a:srgbClr val="0355B9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Screens </a:t>
            </a:r>
            <a:r>
              <a:rPr lang="en-US" altLang="en-US" sz="2600" b="1" u="none" dirty="0">
                <a:solidFill>
                  <a:srgbClr val="0355B9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for Failed </a:t>
            </a:r>
            <a:r>
              <a:rPr lang="en-US" altLang="en-US" sz="2600" b="1" u="none" dirty="0" smtClean="0">
                <a:solidFill>
                  <a:srgbClr val="0355B9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Sandcontrol</a:t>
            </a:r>
            <a:endParaRPr lang="en-US" altLang="en-US" sz="2600" b="1" u="none" dirty="0">
              <a:solidFill>
                <a:srgbClr val="0355B9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522788" y="6991350"/>
            <a:ext cx="560387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17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6678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6678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s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66788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66788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/>
              <a:t>10</a:t>
            </a:r>
          </a:p>
        </p:txBody>
      </p:sp>
      <p:pic>
        <p:nvPicPr>
          <p:cNvPr id="7" name="Picture 2" descr="Main Assem 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15" y="1371600"/>
            <a:ext cx="387358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Main Assem 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64880"/>
            <a:ext cx="3886200" cy="255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28600"/>
            <a:ext cx="9601200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Production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Well Cost 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Depth Assurance</a:t>
            </a:r>
            <a:r>
              <a:rPr lang="en-US" sz="120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Wellbore Integrity</a:t>
            </a:r>
            <a:endParaRPr lang="en-US" sz="155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8340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04800"/>
            <a:ext cx="9601200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Production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Well Cost 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Depth Assurance</a:t>
            </a:r>
            <a:r>
              <a:rPr lang="en-US" sz="120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Wellbore Integrity</a:t>
            </a:r>
            <a:endParaRPr lang="en-US" sz="155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295400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700" b="1" u="none" dirty="0" smtClean="0">
                <a:solidFill>
                  <a:srgbClr val="124F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DTS Lattice Sandscreen ― </a:t>
            </a:r>
            <a:r>
              <a:rPr lang="en-US" sz="2700" b="1" u="none" dirty="0">
                <a:solidFill>
                  <a:srgbClr val="124F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Oversized </a:t>
            </a:r>
            <a:r>
              <a:rPr lang="en-US" sz="2700" b="1" u="none" dirty="0" smtClean="0">
                <a:solidFill>
                  <a:srgbClr val="124F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Diameters </a:t>
            </a:r>
            <a:r>
              <a:rPr lang="en-US" sz="2700" b="1" u="none" dirty="0">
                <a:solidFill>
                  <a:srgbClr val="124F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 From High Strength Spring Elements</a:t>
            </a:r>
            <a:endParaRPr lang="en-US" sz="2700" b="1" u="none" dirty="0">
              <a:solidFill>
                <a:srgbClr val="124FB2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2819400" y="3048000"/>
            <a:ext cx="6096000" cy="533400"/>
          </a:xfrm>
          <a:prstGeom prst="rect">
            <a:avLst/>
          </a:prstGeom>
        </p:spPr>
        <p:txBody>
          <a:bodyPr/>
          <a:lstStyle>
            <a:lvl1pPr marL="361950" indent="-361950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 sz="17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5813" indent="-303213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+mn-lt"/>
              </a:defRPr>
            </a:lvl2pPr>
            <a:lvl3pPr marL="1208088" indent="-241300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s"/>
              <a:defRPr sz="1300">
                <a:solidFill>
                  <a:schemeClr val="tx1"/>
                </a:solidFill>
                <a:latin typeface="+mn-lt"/>
              </a:defRPr>
            </a:lvl3pPr>
            <a:lvl4pPr marL="1692275" indent="-242888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4pPr>
            <a:lvl5pPr marL="2174875" indent="-241300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5pPr>
            <a:lvl6pPr marL="2632075" indent="-241300" algn="l" defTabSz="96678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6pPr>
            <a:lvl7pPr marL="3089275" indent="-241300" algn="l" defTabSz="96678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7pPr>
            <a:lvl8pPr marL="3546475" indent="-241300" algn="l" defTabSz="96678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8pPr>
            <a:lvl9pPr marL="4003675" indent="-241300" algn="l" defTabSz="96678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124FB2"/>
              </a:buClr>
              <a:buFont typeface="Wingdings" panose="05000000000000000000" pitchFamily="2" charset="2"/>
              <a:buNone/>
              <a:defRPr/>
            </a:pPr>
            <a:r>
              <a:rPr lang="en-US" sz="2100" u="none" kern="0" dirty="0" smtClean="0">
                <a:solidFill>
                  <a:srgbClr val="124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Excess Spring Energy Supports Wellbore</a:t>
            </a:r>
          </a:p>
        </p:txBody>
      </p:sp>
      <p:grpSp>
        <p:nvGrpSpPr>
          <p:cNvPr id="11269" name="Group 3"/>
          <p:cNvGrpSpPr>
            <a:grpSpLocks/>
          </p:cNvGrpSpPr>
          <p:nvPr/>
        </p:nvGrpSpPr>
        <p:grpSpPr bwMode="auto">
          <a:xfrm>
            <a:off x="533400" y="2667000"/>
            <a:ext cx="1901825" cy="4724400"/>
            <a:chOff x="7696200" y="2760341"/>
            <a:chExt cx="1596292" cy="4250059"/>
          </a:xfrm>
        </p:grpSpPr>
        <p:pic>
          <p:nvPicPr>
            <p:cNvPr id="1128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0092" y="2760341"/>
              <a:ext cx="1422400" cy="4250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Rectangle 2"/>
            <p:cNvSpPr>
              <a:spLocks noChangeArrowheads="1"/>
            </p:cNvSpPr>
            <p:nvPr/>
          </p:nvSpPr>
          <p:spPr bwMode="auto">
            <a:xfrm>
              <a:off x="7696200" y="50292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66788">
                <a:lnSpc>
                  <a:spcPct val="12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1700" b="1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defTabSz="966788">
                <a:lnSpc>
                  <a:spcPct val="120000"/>
                </a:lnSpc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defTabSz="966788">
                <a:lnSpc>
                  <a:spcPct val="12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s"/>
                <a:defRPr sz="13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defTabSz="966788">
                <a:lnSpc>
                  <a:spcPct val="120000"/>
                </a:lnSpc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defTabSz="966788">
                <a:lnSpc>
                  <a:spcPct val="120000"/>
                </a:lnSpc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defTabSz="966788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defTabSz="966788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defTabSz="966788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defTabSz="966788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Arial" panose="020B0604020202020204" pitchFamily="34" charset="0"/>
                <a:buChar char="»"/>
                <a:defRPr sz="11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900" b="0">
                <a:latin typeface="Arial" panose="020B0604020202020204" pitchFamily="34" charset="0"/>
              </a:endParaRPr>
            </a:p>
          </p:txBody>
        </p:sp>
      </p:grp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5410200"/>
            <a:ext cx="7620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17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6678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6678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s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66788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66788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900" b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6096000"/>
            <a:ext cx="4876800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124FB2"/>
              </a:buClr>
              <a:defRPr/>
            </a:pPr>
            <a:r>
              <a:rPr lang="en-US" sz="2100" b="1" u="none" kern="0" dirty="0">
                <a:solidFill>
                  <a:srgbClr val="124FB2"/>
                </a:solidFill>
                <a:cs typeface="Arial" panose="020B0604020202020204" pitchFamily="34" charset="0"/>
              </a:rPr>
              <a:t>1. </a:t>
            </a:r>
            <a:r>
              <a:rPr lang="en-US" sz="1200" b="1" u="none" kern="0" dirty="0">
                <a:solidFill>
                  <a:srgbClr val="124FB2"/>
                </a:solidFill>
                <a:cs typeface="Arial" panose="020B0604020202020204" pitchFamily="34" charset="0"/>
              </a:rPr>
              <a:t> </a:t>
            </a:r>
            <a:r>
              <a:rPr lang="en-US" sz="2100" b="1" u="none" kern="0" dirty="0">
                <a:solidFill>
                  <a:srgbClr val="124FB2"/>
                </a:solidFill>
                <a:cs typeface="Arial" panose="020B0604020202020204" pitchFamily="34" charset="0"/>
              </a:rPr>
              <a:t>Temporary, Elastically Reduced  </a:t>
            </a:r>
          </a:p>
          <a:p>
            <a:pPr>
              <a:buClr>
                <a:srgbClr val="124FB2"/>
              </a:buClr>
              <a:defRPr/>
            </a:pPr>
            <a:r>
              <a:rPr lang="en-US" sz="2100" b="1" u="none" kern="0" dirty="0">
                <a:solidFill>
                  <a:srgbClr val="124FB2"/>
                </a:solidFill>
                <a:cs typeface="Arial" panose="020B0604020202020204" pitchFamily="34" charset="0"/>
              </a:rPr>
              <a:t>    </a:t>
            </a:r>
            <a:r>
              <a:rPr lang="en-US" sz="1100" b="1" u="none" kern="0" dirty="0">
                <a:solidFill>
                  <a:srgbClr val="124FB2"/>
                </a:solidFill>
                <a:cs typeface="Arial" panose="020B0604020202020204" pitchFamily="34" charset="0"/>
              </a:rPr>
              <a:t> </a:t>
            </a:r>
            <a:r>
              <a:rPr lang="en-US" sz="2100" b="1" u="none" kern="0" dirty="0">
                <a:solidFill>
                  <a:srgbClr val="124FB2"/>
                </a:solidFill>
                <a:cs typeface="Arial" panose="020B0604020202020204" pitchFamily="34" charset="0"/>
              </a:rPr>
              <a:t> RIH Diameter. Secured.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6700" y="4930775"/>
            <a:ext cx="5473700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124FB2"/>
              </a:buClr>
              <a:defRPr/>
            </a:pPr>
            <a:r>
              <a:rPr lang="en-US" sz="2100" b="1" u="none" kern="0" dirty="0">
                <a:solidFill>
                  <a:srgbClr val="124FB2"/>
                </a:solidFill>
                <a:cs typeface="Arial" panose="020B0604020202020204" pitchFamily="34" charset="0"/>
              </a:rPr>
              <a:t>2.  Internal Pressure Applied,</a:t>
            </a:r>
          </a:p>
          <a:p>
            <a:pPr>
              <a:buClr>
                <a:srgbClr val="124FB2"/>
              </a:buClr>
              <a:defRPr/>
            </a:pPr>
            <a:r>
              <a:rPr lang="en-US" sz="2100" b="1" u="none" kern="0" dirty="0">
                <a:solidFill>
                  <a:srgbClr val="124FB2"/>
                </a:solidFill>
                <a:cs typeface="Arial" panose="020B0604020202020204" pitchFamily="34" charset="0"/>
              </a:rPr>
              <a:t>  </a:t>
            </a:r>
            <a:r>
              <a:rPr lang="en-US" sz="2000" b="1" u="none" kern="0" dirty="0">
                <a:solidFill>
                  <a:srgbClr val="124FB2"/>
                </a:solidFill>
                <a:cs typeface="Arial" panose="020B0604020202020204" pitchFamily="34" charset="0"/>
              </a:rPr>
              <a:t>  </a:t>
            </a:r>
            <a:r>
              <a:rPr lang="en-US" sz="1600" b="1" u="none" kern="0" dirty="0">
                <a:solidFill>
                  <a:srgbClr val="124FB2"/>
                </a:solidFill>
                <a:cs typeface="Arial" panose="020B0604020202020204" pitchFamily="34" charset="0"/>
              </a:rPr>
              <a:t> </a:t>
            </a:r>
            <a:r>
              <a:rPr lang="en-US" sz="2100" b="1" u="none" kern="0" dirty="0">
                <a:solidFill>
                  <a:srgbClr val="124FB2"/>
                </a:solidFill>
                <a:cs typeface="Arial" panose="020B0604020202020204" pitchFamily="34" charset="0"/>
              </a:rPr>
              <a:t>Temporary Constraints Released.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2514600"/>
            <a:ext cx="530225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u="none" kern="0" dirty="0">
                <a:solidFill>
                  <a:srgbClr val="124FB2"/>
                </a:solidFill>
                <a:cs typeface="Arial" panose="020B0604020202020204" pitchFamily="34" charset="0"/>
              </a:rPr>
              <a:t> </a:t>
            </a:r>
            <a:r>
              <a:rPr lang="en-US" sz="2100" b="1" u="none" kern="0" dirty="0">
                <a:solidFill>
                  <a:srgbClr val="124FB2"/>
                </a:solidFill>
                <a:cs typeface="Arial" panose="020B0604020202020204" pitchFamily="34" charset="0"/>
              </a:rPr>
              <a:t>Oversized Diameter, As Manufactured</a:t>
            </a:r>
            <a:endParaRPr lang="en-US" sz="2100" b="1" dirty="0">
              <a:cs typeface="Arial" panose="020B0604020202020204" pitchFamily="34" charset="0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2743200" y="4287838"/>
            <a:ext cx="5334000" cy="609600"/>
          </a:xfrm>
          <a:prstGeom prst="rect">
            <a:avLst/>
          </a:prstGeom>
        </p:spPr>
        <p:txBody>
          <a:bodyPr/>
          <a:lstStyle>
            <a:lvl1pPr marL="361950" indent="-361950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 sz="17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5813" indent="-303213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+mn-lt"/>
              </a:defRPr>
            </a:lvl2pPr>
            <a:lvl3pPr marL="1208088" indent="-241300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s"/>
              <a:defRPr sz="1300">
                <a:solidFill>
                  <a:schemeClr val="tx1"/>
                </a:solidFill>
                <a:latin typeface="+mn-lt"/>
              </a:defRPr>
            </a:lvl3pPr>
            <a:lvl4pPr marL="1692275" indent="-242888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4pPr>
            <a:lvl5pPr marL="2174875" indent="-241300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5pPr>
            <a:lvl6pPr marL="2632075" indent="-241300" algn="l" defTabSz="96678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6pPr>
            <a:lvl7pPr marL="3089275" indent="-241300" algn="l" defTabSz="96678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7pPr>
            <a:lvl8pPr marL="3546475" indent="-241300" algn="l" defTabSz="96678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8pPr>
            <a:lvl9pPr marL="4003675" indent="-241300" algn="l" defTabSz="96678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124FB2"/>
              </a:buClr>
              <a:buFont typeface="Wingdings" panose="05000000000000000000" pitchFamily="2" charset="2"/>
              <a:buNone/>
              <a:defRPr/>
            </a:pPr>
            <a:r>
              <a:rPr lang="en-US" sz="2200" u="none" kern="0" dirty="0" smtClean="0">
                <a:solidFill>
                  <a:srgbClr val="124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u="none" kern="0" dirty="0" smtClean="0">
                <a:solidFill>
                  <a:srgbClr val="124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Recovering Biased-Oversizing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2819400" y="3676650"/>
            <a:ext cx="6096000" cy="533400"/>
          </a:xfrm>
          <a:prstGeom prst="rect">
            <a:avLst/>
          </a:prstGeom>
        </p:spPr>
        <p:txBody>
          <a:bodyPr/>
          <a:lstStyle>
            <a:lvl1pPr marL="361950" indent="-361950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 sz="17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5813" indent="-303213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+mn-lt"/>
              </a:defRPr>
            </a:lvl2pPr>
            <a:lvl3pPr marL="1208088" indent="-241300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s"/>
              <a:defRPr sz="1300">
                <a:solidFill>
                  <a:schemeClr val="tx1"/>
                </a:solidFill>
                <a:latin typeface="+mn-lt"/>
              </a:defRPr>
            </a:lvl3pPr>
            <a:lvl4pPr marL="1692275" indent="-242888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4pPr>
            <a:lvl5pPr marL="2174875" indent="-241300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5pPr>
            <a:lvl6pPr marL="2632075" indent="-241300" algn="l" defTabSz="96678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6pPr>
            <a:lvl7pPr marL="3089275" indent="-241300" algn="l" defTabSz="96678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7pPr>
            <a:lvl8pPr marL="3546475" indent="-241300" algn="l" defTabSz="96678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8pPr>
            <a:lvl9pPr marL="4003675" indent="-241300" algn="l" defTabSz="96678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124FB2"/>
              </a:buClr>
              <a:buFont typeface="Wingdings" panose="05000000000000000000" pitchFamily="2" charset="2"/>
              <a:buNone/>
              <a:defRPr/>
            </a:pPr>
            <a:r>
              <a:rPr lang="en-US" sz="2100" u="none" kern="0" dirty="0" smtClean="0">
                <a:solidFill>
                  <a:srgbClr val="124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Intended Operating Diameter</a:t>
            </a:r>
          </a:p>
        </p:txBody>
      </p:sp>
      <p:cxnSp>
        <p:nvCxnSpPr>
          <p:cNvPr id="11277" name="Straight Arrow Connector 30"/>
          <p:cNvCxnSpPr>
            <a:cxnSpLocks noChangeShapeType="1"/>
          </p:cNvCxnSpPr>
          <p:nvPr/>
        </p:nvCxnSpPr>
        <p:spPr bwMode="auto">
          <a:xfrm flipH="1">
            <a:off x="2179638" y="6324600"/>
            <a:ext cx="639762" cy="0"/>
          </a:xfrm>
          <a:prstGeom prst="straightConnector1">
            <a:avLst/>
          </a:prstGeom>
          <a:noFill/>
          <a:ln w="31750" algn="ctr">
            <a:solidFill>
              <a:srgbClr val="0355B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8" name="Straight Arrow Connector 29"/>
          <p:cNvCxnSpPr>
            <a:cxnSpLocks noChangeShapeType="1"/>
          </p:cNvCxnSpPr>
          <p:nvPr/>
        </p:nvCxnSpPr>
        <p:spPr bwMode="auto">
          <a:xfrm flipH="1">
            <a:off x="2179638" y="5157788"/>
            <a:ext cx="639762" cy="0"/>
          </a:xfrm>
          <a:prstGeom prst="straightConnector1">
            <a:avLst/>
          </a:prstGeom>
          <a:noFill/>
          <a:ln w="31750" algn="ctr">
            <a:solidFill>
              <a:srgbClr val="0355B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9" name="Straight Arrow Connector 31"/>
          <p:cNvCxnSpPr>
            <a:cxnSpLocks noChangeShapeType="1"/>
          </p:cNvCxnSpPr>
          <p:nvPr/>
        </p:nvCxnSpPr>
        <p:spPr bwMode="auto">
          <a:xfrm flipH="1">
            <a:off x="2270125" y="4545013"/>
            <a:ext cx="549275" cy="0"/>
          </a:xfrm>
          <a:prstGeom prst="straightConnector1">
            <a:avLst/>
          </a:prstGeom>
          <a:noFill/>
          <a:ln w="31750" algn="ctr">
            <a:solidFill>
              <a:srgbClr val="0355B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0" name="Straight Arrow Connector 32"/>
          <p:cNvCxnSpPr>
            <a:cxnSpLocks noChangeShapeType="1"/>
          </p:cNvCxnSpPr>
          <p:nvPr/>
        </p:nvCxnSpPr>
        <p:spPr bwMode="auto">
          <a:xfrm flipH="1">
            <a:off x="2362200" y="3922713"/>
            <a:ext cx="457200" cy="0"/>
          </a:xfrm>
          <a:prstGeom prst="straightConnector1">
            <a:avLst/>
          </a:prstGeom>
          <a:noFill/>
          <a:ln w="31750" algn="ctr">
            <a:solidFill>
              <a:srgbClr val="0355B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1" name="Straight Arrow Connector 33"/>
          <p:cNvCxnSpPr>
            <a:cxnSpLocks noChangeShapeType="1"/>
          </p:cNvCxnSpPr>
          <p:nvPr/>
        </p:nvCxnSpPr>
        <p:spPr bwMode="auto">
          <a:xfrm flipH="1">
            <a:off x="2422525" y="3300413"/>
            <a:ext cx="412750" cy="0"/>
          </a:xfrm>
          <a:prstGeom prst="straightConnector1">
            <a:avLst/>
          </a:prstGeom>
          <a:noFill/>
          <a:ln w="31750" algn="ctr">
            <a:solidFill>
              <a:srgbClr val="0355B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Arrow Connector 34"/>
          <p:cNvCxnSpPr>
            <a:cxnSpLocks noChangeShapeType="1"/>
          </p:cNvCxnSpPr>
          <p:nvPr/>
        </p:nvCxnSpPr>
        <p:spPr bwMode="auto">
          <a:xfrm flipH="1">
            <a:off x="2514600" y="2743200"/>
            <a:ext cx="895350" cy="0"/>
          </a:xfrm>
          <a:prstGeom prst="straightConnector1">
            <a:avLst/>
          </a:prstGeom>
          <a:noFill/>
          <a:ln w="31750" algn="ctr">
            <a:solidFill>
              <a:srgbClr val="0355B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82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5794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522788" y="7067550"/>
            <a:ext cx="560387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17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6678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6678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s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66788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66788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368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0"/>
            <a:ext cx="9601200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Production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Well Cost 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Depth Assurance</a:t>
            </a:r>
            <a:r>
              <a:rPr lang="en-US" sz="120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Wellbore Integrity</a:t>
            </a:r>
            <a:endParaRPr lang="en-US" sz="155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3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52400" y="6934200"/>
            <a:ext cx="560387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17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6678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6678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s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66788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66788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1D1921A-20EF-4440-AE05-C7E34E76CD5C}" type="slidenum">
              <a:rPr lang="en-US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200" dirty="0" smtClean="0"/>
          </a:p>
        </p:txBody>
      </p:sp>
      <p:sp>
        <p:nvSpPr>
          <p:cNvPr id="39940" name="Rectangle 3"/>
          <p:cNvSpPr txBox="1">
            <a:spLocks noChangeArrowheads="1"/>
          </p:cNvSpPr>
          <p:nvPr/>
        </p:nvSpPr>
        <p:spPr bwMode="auto">
          <a:xfrm>
            <a:off x="457200" y="2438400"/>
            <a:ext cx="830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sz="2200" u="none" dirty="0">
                <a:solidFill>
                  <a:srgbClr val="124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Sandcontrol reline remediating normal wear, </a:t>
            </a:r>
            <a:r>
              <a:rPr lang="en-US" altLang="en-US" sz="2200" u="none" dirty="0" smtClean="0">
                <a:solidFill>
                  <a:srgbClr val="124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 unnecessary </a:t>
            </a:r>
            <a:endParaRPr lang="en-US" altLang="en-US" sz="2200" u="none" dirty="0">
              <a:solidFill>
                <a:srgbClr val="124F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sz="2200" u="none" dirty="0">
                <a:solidFill>
                  <a:srgbClr val="124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Reline </a:t>
            </a:r>
            <a:r>
              <a:rPr lang="en-US" altLang="en-US" sz="2200" u="none" dirty="0" smtClean="0">
                <a:solidFill>
                  <a:srgbClr val="124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erosion / </a:t>
            </a:r>
            <a:r>
              <a:rPr lang="en-US" altLang="en-US" sz="2200" u="none" dirty="0">
                <a:solidFill>
                  <a:srgbClr val="124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compromised frac pack hotspots, no GP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sz="2200" u="none" dirty="0">
                <a:solidFill>
                  <a:srgbClr val="124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200" u="none" dirty="0" smtClean="0">
                <a:solidFill>
                  <a:srgbClr val="124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Plug </a:t>
            </a:r>
            <a:r>
              <a:rPr lang="en-US" altLang="en-US" sz="2200" u="none" dirty="0">
                <a:solidFill>
                  <a:srgbClr val="124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prone environments requiring jetting </a:t>
            </a:r>
            <a:r>
              <a:rPr lang="en-US" altLang="en-US" sz="2200" u="none" dirty="0" smtClean="0">
                <a:solidFill>
                  <a:srgbClr val="124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efficacy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sz="2200" u="none" dirty="0">
                <a:solidFill>
                  <a:srgbClr val="124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u="none" dirty="0" smtClean="0">
                <a:solidFill>
                  <a:srgbClr val="124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Diameter constrained interventions / recompletions</a:t>
            </a:r>
            <a:endParaRPr lang="en-US" altLang="en-US" sz="2200" u="none" dirty="0">
              <a:solidFill>
                <a:srgbClr val="124F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638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sz="2200" u="none" dirty="0">
                <a:solidFill>
                  <a:srgbClr val="124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Low pressure isolation </a:t>
            </a:r>
            <a:r>
              <a:rPr lang="en-US" altLang="en-US" sz="2200" u="none" dirty="0" smtClean="0">
                <a:solidFill>
                  <a:srgbClr val="124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sleeves</a:t>
            </a:r>
            <a:endParaRPr lang="en-US" altLang="en-US" sz="2200" u="none" dirty="0">
              <a:solidFill>
                <a:srgbClr val="124F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638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sz="2200" u="none" dirty="0">
                <a:solidFill>
                  <a:srgbClr val="124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Slidable or retrievable </a:t>
            </a:r>
            <a:r>
              <a:rPr lang="en-US" altLang="en-US" sz="2200" u="none" dirty="0" smtClean="0">
                <a:solidFill>
                  <a:srgbClr val="124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</a:t>
            </a:r>
          </a:p>
          <a:p>
            <a:pPr marL="69850" indent="0" algn="just">
              <a:lnSpc>
                <a:spcPts val="1800"/>
              </a:lnSpc>
              <a:spcBef>
                <a:spcPts val="600"/>
              </a:spcBef>
            </a:pPr>
            <a:r>
              <a:rPr lang="en-US" altLang="en-US" sz="2200" u="none" dirty="0">
                <a:solidFill>
                  <a:srgbClr val="124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u="none" dirty="0" smtClean="0">
                <a:solidFill>
                  <a:srgbClr val="124F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sleeves &amp; screens.</a:t>
            </a:r>
            <a:endParaRPr lang="en-US" altLang="en-US" sz="2200" u="none" dirty="0">
              <a:solidFill>
                <a:srgbClr val="124F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94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477000"/>
            <a:ext cx="609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304800" y="1655802"/>
            <a:ext cx="8763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17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s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u="none" dirty="0">
                <a:solidFill>
                  <a:srgbClr val="124FB2"/>
                </a:solidFill>
                <a:cs typeface="Arial" panose="020B0604020202020204" pitchFamily="34" charset="0"/>
              </a:rPr>
              <a:t>Uses of Large Bore Thru-tubing Sand Relining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00" b="0" u="none" dirty="0">
              <a:solidFill>
                <a:srgbClr val="0355B9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/>
          </a:blip>
          <a:srcRect l="1711"/>
          <a:stretch>
            <a:fillRect/>
          </a:stretch>
        </p:blipFill>
        <p:spPr bwMode="auto">
          <a:xfrm rot="21315835">
            <a:off x="3495936" y="3682977"/>
            <a:ext cx="6286548" cy="325188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22437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040813" y="7010400"/>
            <a:ext cx="560387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6F81F7-9A6A-4BC8-B9FC-A78590E974C3}" type="slidenum">
              <a:rPr lang="en-US" altLang="en-US" sz="1200" u="none" smtClean="0">
                <a:latin typeface="Arial Narrow" panose="020B0606020202030204" pitchFamily="34" charset="0"/>
              </a:rPr>
              <a:pPr/>
              <a:t>13</a:t>
            </a:fld>
            <a:endParaRPr lang="en-US" altLang="en-US" sz="1200" u="none" smtClean="0">
              <a:latin typeface="Arial Narrow" panose="020B0606020202030204" pitchFamily="34" charset="0"/>
            </a:endParaRPr>
          </a:p>
        </p:txBody>
      </p:sp>
      <p:graphicFrame>
        <p:nvGraphicFramePr>
          <p:cNvPr id="450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534561"/>
              </p:ext>
            </p:extLst>
          </p:nvPr>
        </p:nvGraphicFramePr>
        <p:xfrm>
          <a:off x="66675" y="533400"/>
          <a:ext cx="946785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9" name="Worksheet" r:id="rId3" imgW="11363226" imgH="7315200" progId="Excel.Sheet.12">
                  <p:embed/>
                </p:oleObj>
              </mc:Choice>
              <mc:Fallback>
                <p:oleObj name="Worksheet" r:id="rId3" imgW="11363226" imgH="73152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533400"/>
                        <a:ext cx="946785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762000" y="6707187"/>
            <a:ext cx="80772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17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s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4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2.5X Expansion, Elastically Compressed and Recovered 2:1 Opening:Strainer Arrangement. </a:t>
            </a:r>
          </a:p>
        </p:txBody>
      </p:sp>
    </p:spTree>
    <p:extLst>
      <p:ext uri="{BB962C8B-B14F-4D97-AF65-F5344CB8AC3E}">
        <p14:creationId xmlns:p14="http://schemas.microsoft.com/office/powerpoint/2010/main" val="314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5"/>
          <p:cNvSpPr>
            <a:spLocks noGrp="1"/>
          </p:cNvSpPr>
          <p:nvPr>
            <p:ph sz="half" idx="1"/>
          </p:nvPr>
        </p:nvSpPr>
        <p:spPr>
          <a:xfrm>
            <a:off x="1066800" y="1066800"/>
            <a:ext cx="7239000" cy="815975"/>
          </a:xfrm>
        </p:spPr>
        <p:txBody>
          <a:bodyPr/>
          <a:lstStyle/>
          <a:p>
            <a:pPr marL="0" indent="0" algn="ctr">
              <a:lnSpc>
                <a:spcPts val="26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rgbClr val="0355B9"/>
                </a:solidFill>
              </a:rPr>
              <a:t>Initial Standard Well Construction Test Results, Ideal Expanded Sandscreen Properties of Shell &amp; BP Exceeded: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2044700"/>
            <a:ext cx="8991600" cy="4965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5012" tIns="46673" rIns="95012" bIns="46673">
            <a:normAutofit fontScale="92500"/>
          </a:bodyPr>
          <a:lstStyle>
            <a:lvl1pPr marL="182563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 sz="1800">
                <a:solidFill>
                  <a:schemeClr val="tx2"/>
                </a:solidFill>
                <a:latin typeface="+mn-lt"/>
                <a:cs typeface="+mn-cs"/>
              </a:defRPr>
            </a:lvl2pPr>
            <a:lvl3pPr marL="1089025" indent="-2000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 sz="1800">
                <a:solidFill>
                  <a:schemeClr val="tx2"/>
                </a:solidFill>
                <a:latin typeface="+mn-lt"/>
                <a:cs typeface="+mn-cs"/>
              </a:defRPr>
            </a:lvl3pPr>
            <a:lvl4pPr marL="1581150" indent="-23653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−"/>
              <a:defRPr sz="1800">
                <a:solidFill>
                  <a:schemeClr val="tx2"/>
                </a:solidFill>
                <a:latin typeface="+mn-lt"/>
                <a:cs typeface="+mn-cs"/>
              </a:defRPr>
            </a:lvl4pPr>
            <a:lvl5pPr marL="20097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 sz="1800">
                <a:solidFill>
                  <a:schemeClr val="tx2"/>
                </a:solidFill>
                <a:latin typeface="+mn-lt"/>
                <a:cs typeface="+mn-cs"/>
              </a:defRPr>
            </a:lvl5pPr>
            <a:lvl6pPr marL="24669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 sz="1800">
                <a:solidFill>
                  <a:schemeClr val="tx2"/>
                </a:solidFill>
                <a:latin typeface="+mn-lt"/>
                <a:cs typeface="+mn-cs"/>
              </a:defRPr>
            </a:lvl6pPr>
            <a:lvl7pPr marL="29241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 sz="1800">
                <a:solidFill>
                  <a:schemeClr val="tx2"/>
                </a:solidFill>
                <a:latin typeface="+mn-lt"/>
                <a:cs typeface="+mn-cs"/>
              </a:defRPr>
            </a:lvl7pPr>
            <a:lvl8pPr marL="33813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 sz="1800">
                <a:solidFill>
                  <a:schemeClr val="tx2"/>
                </a:solidFill>
                <a:latin typeface="+mn-lt"/>
                <a:cs typeface="+mn-cs"/>
              </a:defRPr>
            </a:lvl8pPr>
            <a:lvl9pPr marL="38385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Arial" charset="0"/>
              <a:buChar char="•"/>
              <a:defRPr sz="18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606743" indent="-606743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2000" b="1" u="none" kern="0" dirty="0" smtClean="0">
                <a:solidFill>
                  <a:srgbClr val="0355B9"/>
                </a:solidFill>
              </a:rPr>
              <a:t>				           </a:t>
            </a:r>
            <a:r>
              <a:rPr lang="en-US" altLang="en-US" b="1" kern="0" dirty="0" smtClean="0">
                <a:solidFill>
                  <a:srgbClr val="0355B9"/>
                </a:solidFill>
              </a:rPr>
              <a:t>Ideals</a:t>
            </a:r>
            <a:r>
              <a:rPr lang="en-US" altLang="en-US" b="1" u="none" kern="0" dirty="0" smtClean="0">
                <a:solidFill>
                  <a:srgbClr val="0355B9"/>
                </a:solidFill>
              </a:rPr>
              <a:t>               </a:t>
            </a:r>
            <a:r>
              <a:rPr lang="en-US" altLang="en-US" b="1" kern="0" dirty="0" smtClean="0">
                <a:solidFill>
                  <a:srgbClr val="0355B9"/>
                </a:solidFill>
              </a:rPr>
              <a:t>Industry Standard</a:t>
            </a:r>
            <a:r>
              <a:rPr lang="en-US" altLang="en-US" b="1" u="none" kern="0" dirty="0" smtClean="0">
                <a:solidFill>
                  <a:srgbClr val="0355B9"/>
                </a:solidFill>
              </a:rPr>
              <a:t>	          </a:t>
            </a:r>
            <a:r>
              <a:rPr lang="en-US" altLang="en-US" b="1" kern="0" dirty="0" smtClean="0">
                <a:solidFill>
                  <a:srgbClr val="0355B9"/>
                </a:solidFill>
              </a:rPr>
              <a:t>DTS Capability</a:t>
            </a:r>
          </a:p>
          <a:p>
            <a:pPr marL="606743" indent="-606743">
              <a:lnSpc>
                <a:spcPts val="1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altLang="en-US" sz="1000" b="1" u="none" kern="0" dirty="0" smtClean="0">
              <a:solidFill>
                <a:srgbClr val="FF0000"/>
              </a:solidFill>
            </a:endParaRPr>
          </a:p>
          <a:p>
            <a:pPr marL="606743" indent="-606743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b="1" u="none" kern="0" dirty="0" smtClean="0">
                <a:solidFill>
                  <a:srgbClr val="0355B9"/>
                </a:solidFill>
              </a:rPr>
              <a:t>A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.  Expansion </a:t>
            </a:r>
            <a:r>
              <a:rPr lang="en-US" altLang="en-US" u="none" kern="0" dirty="0">
                <a:solidFill>
                  <a:srgbClr val="0355B9"/>
                </a:solidFill>
              </a:rPr>
              <a:t>Ratio	       	        125%–150%	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  Originally ~116% </a:t>
            </a:r>
            <a:r>
              <a:rPr lang="en-US" altLang="en-US" u="none" kern="0" dirty="0">
                <a:solidFill>
                  <a:srgbClr val="0355B9"/>
                </a:solidFill>
              </a:rPr>
              <a:t>	             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   </a:t>
            </a:r>
            <a:r>
              <a:rPr lang="en-US" altLang="en-US" b="1" u="none" kern="0" dirty="0">
                <a:solidFill>
                  <a:srgbClr val="0355B9"/>
                </a:solidFill>
              </a:rPr>
              <a:t>&gt;170%</a:t>
            </a:r>
          </a:p>
          <a:p>
            <a:pPr marL="606743" indent="-606743">
              <a:lnSpc>
                <a:spcPct val="80000"/>
              </a:lnSpc>
              <a:buFont typeface="Arial" charset="0"/>
              <a:buNone/>
              <a:defRPr/>
            </a:pPr>
            <a:endParaRPr lang="en-US" altLang="en-US" b="1" u="none" kern="0" dirty="0" smtClean="0">
              <a:solidFill>
                <a:srgbClr val="0355B9"/>
              </a:solidFill>
            </a:endParaRPr>
          </a:p>
          <a:p>
            <a:pPr marL="606743" indent="-606743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b="1" u="none" kern="0" dirty="0">
                <a:solidFill>
                  <a:srgbClr val="0355B9"/>
                </a:solidFill>
              </a:rPr>
              <a:t>B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.  Ultimate </a:t>
            </a:r>
            <a:r>
              <a:rPr lang="en-US" altLang="en-US" u="none" kern="0" dirty="0">
                <a:solidFill>
                  <a:srgbClr val="0355B9"/>
                </a:solidFill>
              </a:rPr>
              <a:t>Collapse Rating             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     &gt;</a:t>
            </a:r>
            <a:r>
              <a:rPr lang="en-US" altLang="en-US" u="none" kern="0" dirty="0">
                <a:solidFill>
                  <a:srgbClr val="0355B9"/>
                </a:solidFill>
              </a:rPr>
              <a:t>2000-psi 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              Originally 250-psi    	              </a:t>
            </a:r>
            <a:r>
              <a:rPr lang="en-US" altLang="en-US" b="1" u="none" kern="0" dirty="0" smtClean="0">
                <a:solidFill>
                  <a:srgbClr val="0355B9"/>
                </a:solidFill>
              </a:rPr>
              <a:t>&gt;8,000-psi</a:t>
            </a:r>
            <a:endParaRPr lang="en-US" altLang="en-US" b="1" u="none" kern="0" dirty="0">
              <a:solidFill>
                <a:srgbClr val="0355B9"/>
              </a:solidFill>
            </a:endParaRPr>
          </a:p>
          <a:p>
            <a:pPr marL="606743" indent="-606743">
              <a:lnSpc>
                <a:spcPct val="80000"/>
              </a:lnSpc>
              <a:buFont typeface="Arial" charset="0"/>
              <a:buNone/>
              <a:defRPr/>
            </a:pPr>
            <a:endParaRPr lang="en-US" altLang="en-US" b="1" u="none" kern="0" dirty="0">
              <a:solidFill>
                <a:srgbClr val="0355B9"/>
              </a:solidFill>
            </a:endParaRPr>
          </a:p>
          <a:p>
            <a:pPr marL="606743" indent="-606743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b="1" u="none" kern="0" dirty="0" smtClean="0">
                <a:solidFill>
                  <a:srgbClr val="0355B9"/>
                </a:solidFill>
              </a:rPr>
              <a:t>C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.  Flexible </a:t>
            </a:r>
            <a:r>
              <a:rPr lang="en-US" altLang="en-US" u="none" kern="0" dirty="0">
                <a:solidFill>
                  <a:srgbClr val="0355B9"/>
                </a:solidFill>
              </a:rPr>
              <a:t>Formation Bias-Support      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  200-psi                       Unspecified                        </a:t>
            </a:r>
            <a:r>
              <a:rPr lang="en-US" altLang="en-US" b="1" u="none" kern="0" dirty="0" smtClean="0">
                <a:solidFill>
                  <a:srgbClr val="0355B9"/>
                </a:solidFill>
              </a:rPr>
              <a:t>&gt;1,000-psi</a:t>
            </a:r>
          </a:p>
          <a:p>
            <a:pPr marL="606743" indent="-606743">
              <a:lnSpc>
                <a:spcPct val="80000"/>
              </a:lnSpc>
              <a:buFont typeface="Arial" charset="0"/>
              <a:buNone/>
              <a:defRPr/>
            </a:pPr>
            <a:endParaRPr lang="en-US" altLang="en-US" b="1" u="none" kern="0" dirty="0" smtClean="0">
              <a:solidFill>
                <a:srgbClr val="0355B9"/>
              </a:solidFill>
            </a:endParaRPr>
          </a:p>
          <a:p>
            <a:pPr marL="606743" indent="-606743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b="1" u="none" kern="0" dirty="0" smtClean="0">
                <a:solidFill>
                  <a:srgbClr val="0355B9"/>
                </a:solidFill>
              </a:rPr>
              <a:t>D</a:t>
            </a:r>
            <a:r>
              <a:rPr lang="en-US" altLang="en-US" u="none" kern="0" dirty="0">
                <a:solidFill>
                  <a:srgbClr val="0355B9"/>
                </a:solidFill>
              </a:rPr>
              <a:t>. 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Axially </a:t>
            </a:r>
            <a:r>
              <a:rPr lang="en-US" altLang="en-US" u="none" kern="0" dirty="0">
                <a:solidFill>
                  <a:srgbClr val="0355B9"/>
                </a:solidFill>
              </a:rPr>
              <a:t>Subsiding Compliance            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  10</a:t>
            </a:r>
            <a:r>
              <a:rPr lang="en-US" altLang="en-US" u="none" kern="0" dirty="0">
                <a:solidFill>
                  <a:srgbClr val="0355B9"/>
                </a:solidFill>
              </a:rPr>
              <a:t>%	    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   </a:t>
            </a:r>
            <a:r>
              <a:rPr lang="en-US" altLang="en-US" u="none" kern="0" dirty="0">
                <a:solidFill>
                  <a:srgbClr val="0355B9"/>
                </a:solidFill>
              </a:rPr>
              <a:t>Non-existent	           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   </a:t>
            </a:r>
            <a:r>
              <a:rPr lang="en-US" altLang="en-US" b="1" u="none" kern="0" dirty="0" smtClean="0">
                <a:solidFill>
                  <a:srgbClr val="0355B9"/>
                </a:solidFill>
              </a:rPr>
              <a:t>6</a:t>
            </a:r>
            <a:r>
              <a:rPr lang="en-US" altLang="en-US" b="1" u="none" kern="0" dirty="0">
                <a:solidFill>
                  <a:srgbClr val="0355B9"/>
                </a:solidFill>
              </a:rPr>
              <a:t>%, &gt;10%</a:t>
            </a:r>
          </a:p>
          <a:p>
            <a:pPr marL="606743" indent="-606743">
              <a:lnSpc>
                <a:spcPct val="80000"/>
              </a:lnSpc>
              <a:buFont typeface="Arial" charset="0"/>
              <a:buNone/>
              <a:defRPr/>
            </a:pPr>
            <a:endParaRPr lang="en-US" altLang="en-US" b="1" u="none" kern="0" dirty="0">
              <a:solidFill>
                <a:srgbClr val="0355B9"/>
              </a:solidFill>
            </a:endParaRPr>
          </a:p>
          <a:p>
            <a:pPr marL="606743" indent="-606743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b="1" u="none" kern="0" dirty="0" smtClean="0">
                <a:solidFill>
                  <a:srgbClr val="0355B9"/>
                </a:solidFill>
              </a:rPr>
              <a:t>E</a:t>
            </a:r>
            <a:r>
              <a:rPr lang="en-US" altLang="en-US" u="none" kern="0" dirty="0">
                <a:solidFill>
                  <a:srgbClr val="0355B9"/>
                </a:solidFill>
              </a:rPr>
              <a:t>. 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</a:t>
            </a:r>
            <a:r>
              <a:rPr lang="en-US" altLang="en-US" b="1" i="1" u="none" kern="0" dirty="0" smtClean="0">
                <a:solidFill>
                  <a:srgbClr val="0355B9"/>
                </a:solidFill>
              </a:rPr>
              <a:t>Net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</a:t>
            </a:r>
            <a:r>
              <a:rPr lang="en-US" altLang="en-US" u="none" kern="0" dirty="0">
                <a:solidFill>
                  <a:srgbClr val="0355B9"/>
                </a:solidFill>
              </a:rPr>
              <a:t>Inflow, Open Area	         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</a:t>
            </a:r>
            <a:r>
              <a:rPr lang="en-US" altLang="en-US" u="none" kern="0" dirty="0">
                <a:solidFill>
                  <a:srgbClr val="0355B9"/>
                </a:solidFill>
              </a:rPr>
              <a:t>Maximize	     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      &lt;12%</a:t>
            </a:r>
            <a:r>
              <a:rPr lang="en-US" altLang="en-US" u="none" kern="0" dirty="0">
                <a:solidFill>
                  <a:srgbClr val="0355B9"/>
                </a:solidFill>
              </a:rPr>
              <a:t>		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</a:t>
            </a:r>
            <a:r>
              <a:rPr lang="en-US" altLang="en-US" b="1" u="none" kern="0" dirty="0" smtClean="0">
                <a:solidFill>
                  <a:srgbClr val="0355B9"/>
                </a:solidFill>
              </a:rPr>
              <a:t>60</a:t>
            </a:r>
            <a:r>
              <a:rPr lang="en-US" altLang="en-US" b="1" u="none" kern="0" dirty="0">
                <a:solidFill>
                  <a:srgbClr val="0355B9"/>
                </a:solidFill>
              </a:rPr>
              <a:t>%</a:t>
            </a:r>
          </a:p>
          <a:p>
            <a:pPr marL="606743" indent="-606743">
              <a:lnSpc>
                <a:spcPct val="80000"/>
              </a:lnSpc>
              <a:buFont typeface="Arial" charset="0"/>
              <a:buNone/>
              <a:defRPr/>
            </a:pPr>
            <a:endParaRPr lang="en-US" altLang="en-US" b="1" u="none" kern="0" dirty="0" smtClean="0">
              <a:solidFill>
                <a:srgbClr val="0355B9"/>
              </a:solidFill>
            </a:endParaRPr>
          </a:p>
          <a:p>
            <a:pPr marL="606743" indent="-606743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b="1" u="none" kern="0" dirty="0">
                <a:solidFill>
                  <a:srgbClr val="0355B9"/>
                </a:solidFill>
              </a:rPr>
              <a:t>F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.  Mesh Particle </a:t>
            </a:r>
            <a:r>
              <a:rPr lang="en-US" altLang="en-US" u="none" kern="0" dirty="0">
                <a:solidFill>
                  <a:srgbClr val="0355B9"/>
                </a:solidFill>
              </a:rPr>
              <a:t>Size Retention	      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  50µ </a:t>
            </a:r>
            <a:r>
              <a:rPr lang="en-US" altLang="en-US" u="none" kern="0" dirty="0">
                <a:solidFill>
                  <a:srgbClr val="0355B9"/>
                </a:solidFill>
              </a:rPr>
              <a:t>– 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250µ	            &gt;125</a:t>
            </a:r>
            <a:r>
              <a:rPr lang="en-US" altLang="en-US" u="none" kern="0" dirty="0">
                <a:solidFill>
                  <a:srgbClr val="0355B9"/>
                </a:solidFill>
              </a:rPr>
              <a:t>µ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                                </a:t>
            </a:r>
            <a:r>
              <a:rPr lang="en-US" altLang="en-US" b="1" u="none" kern="0" dirty="0" smtClean="0">
                <a:solidFill>
                  <a:srgbClr val="0355B9"/>
                </a:solidFill>
              </a:rPr>
              <a:t>&gt;25µ      </a:t>
            </a:r>
            <a:endParaRPr lang="en-US" altLang="en-US" b="1" u="none" kern="0" dirty="0">
              <a:solidFill>
                <a:srgbClr val="0355B9"/>
              </a:solidFill>
            </a:endParaRPr>
          </a:p>
          <a:p>
            <a:pPr marL="606743" indent="-606743">
              <a:lnSpc>
                <a:spcPct val="80000"/>
              </a:lnSpc>
              <a:buFont typeface="Arial" charset="0"/>
              <a:buNone/>
              <a:defRPr/>
            </a:pPr>
            <a:endParaRPr lang="en-US" altLang="en-US" b="1" u="none" kern="0" dirty="0">
              <a:solidFill>
                <a:srgbClr val="0355B9"/>
              </a:solidFill>
            </a:endParaRPr>
          </a:p>
          <a:p>
            <a:pPr marL="606743" indent="-606743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b="1" u="none" kern="0" dirty="0" smtClean="0">
                <a:solidFill>
                  <a:srgbClr val="0355B9"/>
                </a:solidFill>
              </a:rPr>
              <a:t>G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.  Flow-Area </a:t>
            </a:r>
            <a:r>
              <a:rPr lang="en-US" altLang="en-US" u="none" kern="0" dirty="0">
                <a:solidFill>
                  <a:srgbClr val="0355B9"/>
                </a:solidFill>
              </a:rPr>
              <a:t>% At 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Pre-expansion   </a:t>
            </a:r>
            <a:endParaRPr lang="en-US" altLang="en-US" u="none" kern="0" dirty="0">
              <a:solidFill>
                <a:srgbClr val="0355B9"/>
              </a:solidFill>
            </a:endParaRPr>
          </a:p>
          <a:p>
            <a:pPr marL="606743" indent="-606743"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u="none" kern="0" dirty="0">
                <a:solidFill>
                  <a:srgbClr val="0355B9"/>
                </a:solidFill>
              </a:rPr>
              <a:t>     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Min. Intervention </a:t>
            </a:r>
            <a:r>
              <a:rPr lang="en-US" altLang="en-US" u="none" kern="0" dirty="0">
                <a:solidFill>
                  <a:srgbClr val="0355B9"/>
                </a:solidFill>
              </a:rPr>
              <a:t>Diameter:    </a:t>
            </a:r>
            <a:r>
              <a:rPr lang="en-US" altLang="en-US" u="none" kern="0" dirty="0" smtClean="0">
                <a:solidFill>
                  <a:srgbClr val="0355B9"/>
                </a:solidFill>
              </a:rPr>
              <a:t>             Maximize                    </a:t>
            </a:r>
            <a:r>
              <a:rPr lang="en-US" altLang="en-US" u="none" kern="0" dirty="0">
                <a:solidFill>
                  <a:srgbClr val="0355B9"/>
                </a:solidFill>
              </a:rPr>
              <a:t>Non-existent	</a:t>
            </a:r>
            <a:r>
              <a:rPr lang="en-US" altLang="en-US" b="1" u="none" kern="0" dirty="0">
                <a:solidFill>
                  <a:srgbClr val="0355B9"/>
                </a:solidFill>
              </a:rPr>
              <a:t>               </a:t>
            </a:r>
            <a:r>
              <a:rPr lang="en-US" altLang="en-US" b="1" u="none" kern="0" dirty="0" smtClean="0">
                <a:solidFill>
                  <a:srgbClr val="0355B9"/>
                </a:solidFill>
              </a:rPr>
              <a:t>    20</a:t>
            </a:r>
            <a:r>
              <a:rPr lang="en-US" altLang="en-US" b="1" u="none" kern="0" dirty="0">
                <a:solidFill>
                  <a:srgbClr val="0355B9"/>
                </a:solidFill>
              </a:rPr>
              <a:t>%</a:t>
            </a:r>
          </a:p>
          <a:p>
            <a:pPr marL="606743" indent="-606743">
              <a:lnSpc>
                <a:spcPct val="80000"/>
              </a:lnSpc>
              <a:buFont typeface="Arial" charset="0"/>
              <a:buNone/>
              <a:defRPr/>
            </a:pPr>
            <a:endParaRPr lang="en-US" altLang="en-US" b="1" u="none" kern="0" dirty="0">
              <a:solidFill>
                <a:srgbClr val="0355B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601200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Production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Well Cost 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Depth Assurance</a:t>
            </a:r>
            <a:r>
              <a:rPr lang="en-US" sz="120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Wellbore Integrity</a:t>
            </a:r>
            <a:endParaRPr lang="en-US" sz="155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991600" y="6934200"/>
            <a:ext cx="560388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17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6678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66788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s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66788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66788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66788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674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609600" y="2401525"/>
            <a:ext cx="8686800" cy="40754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b="1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  DTS Self-Lining / Self-Expansion Process is Unrelated to Yielded Expansion</a:t>
            </a:r>
          </a:p>
          <a:p>
            <a:pPr marL="285750" indent="-285750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u="none" dirty="0">
                <a:solidFill>
                  <a:srgbClr val="0355B9"/>
                </a:solidFill>
                <a:latin typeface="Calibri" panose="020F0502020204030204" pitchFamily="34" charset="0"/>
              </a:rPr>
              <a:t> </a:t>
            </a:r>
            <a:r>
              <a:rPr lang="en-US" sz="2000" b="1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 Two DTS Technology Forms: </a:t>
            </a:r>
          </a:p>
          <a:p>
            <a:pPr>
              <a:defRPr/>
            </a:pPr>
            <a:endParaRPr lang="en-US" sz="300" u="none" dirty="0" smtClean="0">
              <a:solidFill>
                <a:srgbClr val="0355B9"/>
              </a:solidFill>
              <a:latin typeface="Calibri" panose="020F0502020204030204" pitchFamily="34" charset="0"/>
            </a:endParaRPr>
          </a:p>
          <a:p>
            <a:pPr marL="457200">
              <a:lnSpc>
                <a:spcPts val="1900"/>
              </a:lnSpc>
              <a:spcAft>
                <a:spcPts val="300"/>
              </a:spcAft>
              <a:buFont typeface="Calibri" panose="020F0502020204030204" pitchFamily="34" charset="0"/>
              <a:buChar char="―"/>
              <a:defRPr/>
            </a:pPr>
            <a:r>
              <a:rPr lang="en-US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  Interleaving, laminated tubular-spring provides pressure compliance</a:t>
            </a:r>
          </a:p>
          <a:p>
            <a:pPr marL="457200">
              <a:lnSpc>
                <a:spcPts val="1900"/>
              </a:lnSpc>
              <a:spcAft>
                <a:spcPts val="300"/>
              </a:spcAft>
              <a:buFont typeface="Calibri" panose="020F0502020204030204" pitchFamily="34" charset="0"/>
              <a:buChar char="―"/>
              <a:defRPr/>
            </a:pPr>
            <a:r>
              <a:rPr lang="en-US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  Porous helical lattice arrangements as high permeability sandscreens</a:t>
            </a:r>
          </a:p>
          <a:p>
            <a:pPr marL="285750" indent="-285750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  Expansion Ratios </a:t>
            </a:r>
            <a:r>
              <a:rPr lang="en-US" sz="2000" b="1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&gt;3X</a:t>
            </a:r>
            <a:r>
              <a:rPr lang="en-US" sz="2000" b="1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, Self-Sealing Pressure &gt;10ksi</a:t>
            </a:r>
          </a:p>
          <a:p>
            <a:pPr marL="285750" indent="-285750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  Expanded Form is the Natural Condition, Setting Forces are Tunable</a:t>
            </a:r>
          </a:p>
          <a:p>
            <a:pPr marL="285750" indent="-285750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u="none" dirty="0">
                <a:solidFill>
                  <a:srgbClr val="0355B9"/>
                </a:solidFill>
                <a:latin typeface="Calibri" panose="020F0502020204030204" pitchFamily="34" charset="0"/>
              </a:rPr>
              <a:t> </a:t>
            </a:r>
            <a:r>
              <a:rPr lang="en-US" sz="2000" b="1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 Deployable by CT or Wireline</a:t>
            </a:r>
          </a:p>
          <a:p>
            <a:pPr marL="285750" indent="-285750">
              <a:lnSpc>
                <a:spcPts val="35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u="none" dirty="0">
                <a:solidFill>
                  <a:srgbClr val="0355B9"/>
                </a:solidFill>
                <a:latin typeface="Calibri" panose="020F0502020204030204" pitchFamily="34" charset="0"/>
              </a:rPr>
              <a:t> </a:t>
            </a:r>
            <a:r>
              <a:rPr lang="en-US" sz="2000" b="1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 &gt;50 Applications Covering D&amp;C, Interventions, P&amp;A</a:t>
            </a:r>
          </a:p>
          <a:p>
            <a:pPr marL="822960" lvl="1" indent="-342900">
              <a:lnSpc>
                <a:spcPts val="2200"/>
              </a:lnSpc>
              <a:buFont typeface="Calibri" panose="020F0502020204030204" pitchFamily="34" charset="0"/>
              <a:buChar char="―"/>
              <a:defRPr/>
            </a:pPr>
            <a:r>
              <a:rPr lang="en-US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Current emphasis on thru-tubing applications</a:t>
            </a:r>
            <a:endParaRPr lang="en-US" b="1" u="none" dirty="0" smtClean="0">
              <a:solidFill>
                <a:srgbClr val="0355B9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14400" y="1295400"/>
            <a:ext cx="7772400" cy="81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US" altLang="en-US" sz="2200" b="1" i="1" dirty="0" smtClean="0">
                <a:solidFill>
                  <a:srgbClr val="0355B9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Elastic Phase</a:t>
            </a:r>
            <a:r>
              <a:rPr lang="en-US" altLang="en-US" sz="2200" b="1" u="none" dirty="0" smtClean="0">
                <a:solidFill>
                  <a:srgbClr val="0355B9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Self-Lining Tubulars Resolve Limitations of Inflatable, Swellable, and Expandable Technologies</a:t>
            </a:r>
            <a:endParaRPr lang="en-US" altLang="en-US" sz="2200" b="1" u="none" dirty="0">
              <a:solidFill>
                <a:srgbClr val="0355B9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477000"/>
            <a:ext cx="656492" cy="742122"/>
          </a:xfrm>
          <a:prstGeom prst="rect">
            <a:avLst/>
          </a:prstGeo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95800" y="7010400"/>
            <a:ext cx="560387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04800"/>
            <a:ext cx="9601200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Production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Well Cost 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Depth Assurance</a:t>
            </a:r>
            <a:r>
              <a:rPr lang="en-US" sz="120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Wellbore Integrity</a:t>
            </a:r>
            <a:endParaRPr lang="en-US" sz="155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511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81000" y="1676400"/>
            <a:ext cx="8991600" cy="41498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b="1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 Mechanical Performance Correlates with High Strength Material Construction</a:t>
            </a:r>
          </a:p>
          <a:p>
            <a:pPr>
              <a:defRPr/>
            </a:pPr>
            <a:endParaRPr lang="en-US" sz="300" u="none" dirty="0" smtClean="0">
              <a:solidFill>
                <a:srgbClr val="0355B9"/>
              </a:solidFill>
              <a:latin typeface="Calibri" panose="020F0502020204030204" pitchFamily="34" charset="0"/>
            </a:endParaRPr>
          </a:p>
          <a:p>
            <a:pPr marL="457200">
              <a:lnSpc>
                <a:spcPts val="1900"/>
              </a:lnSpc>
              <a:spcAft>
                <a:spcPts val="300"/>
              </a:spcAft>
              <a:buFont typeface="Calibri" panose="020F0502020204030204" pitchFamily="34" charset="0"/>
              <a:buChar char="―"/>
              <a:defRPr/>
            </a:pPr>
            <a:r>
              <a:rPr lang="en-US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  Yield strengths typically &gt;200ksi</a:t>
            </a:r>
          </a:p>
          <a:p>
            <a:pPr marL="457200">
              <a:lnSpc>
                <a:spcPts val="1900"/>
              </a:lnSpc>
              <a:spcAft>
                <a:spcPts val="300"/>
              </a:spcAft>
              <a:buFont typeface="Calibri" panose="020F0502020204030204" pitchFamily="34" charset="0"/>
              <a:buChar char="―"/>
              <a:defRPr/>
            </a:pPr>
            <a:r>
              <a:rPr lang="en-US" u="none" dirty="0">
                <a:solidFill>
                  <a:srgbClr val="0355B9"/>
                </a:solidFill>
                <a:latin typeface="Calibri" panose="020F0502020204030204" pitchFamily="34" charset="0"/>
              </a:rPr>
              <a:t> </a:t>
            </a:r>
            <a:r>
              <a:rPr lang="en-US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 Hardness normally &gt;50Rc, abrasion </a:t>
            </a:r>
            <a:r>
              <a:rPr lang="en-US" u="none" dirty="0">
                <a:solidFill>
                  <a:srgbClr val="0355B9"/>
                </a:solidFill>
                <a:latin typeface="Calibri" panose="020F0502020204030204" pitchFamily="34" charset="0"/>
              </a:rPr>
              <a:t>resistance is inherent</a:t>
            </a:r>
            <a:endParaRPr lang="en-US" u="none" dirty="0" smtClean="0">
              <a:solidFill>
                <a:srgbClr val="0355B9"/>
              </a:solidFill>
              <a:latin typeface="Calibri" panose="020F0502020204030204" pitchFamily="34" charset="0"/>
            </a:endParaRPr>
          </a:p>
          <a:p>
            <a:pPr marL="457200">
              <a:lnSpc>
                <a:spcPts val="1900"/>
              </a:lnSpc>
              <a:spcAft>
                <a:spcPts val="300"/>
              </a:spcAft>
              <a:buFont typeface="Calibri" panose="020F0502020204030204" pitchFamily="34" charset="0"/>
              <a:buChar char="―"/>
              <a:defRPr/>
            </a:pPr>
            <a:r>
              <a:rPr lang="en-US" u="none" dirty="0">
                <a:solidFill>
                  <a:srgbClr val="0355B9"/>
                </a:solidFill>
                <a:latin typeface="Calibri" panose="020F0502020204030204" pitchFamily="34" charset="0"/>
              </a:rPr>
              <a:t> </a:t>
            </a:r>
            <a:r>
              <a:rPr lang="en-US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 Low D:t &lt;10, high strength steel / high expansion ratios capable</a:t>
            </a:r>
          </a:p>
          <a:p>
            <a:pPr marL="285750" indent="-285750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  Burst and Collapse Properties are Approximately Equal </a:t>
            </a:r>
          </a:p>
          <a:p>
            <a:pPr marL="285750" indent="-285750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  Certain Assemblies are Retrievable or Positionally Adjustable</a:t>
            </a:r>
          </a:p>
          <a:p>
            <a:pPr marL="285750" indent="-285750">
              <a:lnSpc>
                <a:spcPts val="3000"/>
              </a:lnSpc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b="1" u="none" dirty="0">
                <a:solidFill>
                  <a:srgbClr val="0355B9"/>
                </a:solidFill>
                <a:latin typeface="Calibri" panose="020F0502020204030204" pitchFamily="34" charset="0"/>
              </a:rPr>
              <a:t> </a:t>
            </a:r>
            <a:r>
              <a:rPr lang="en-US" sz="2000" b="1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 DTS Thru-Tubing Solutions are </a:t>
            </a:r>
            <a:r>
              <a:rPr lang="en-US" sz="2000" b="1" u="none" dirty="0">
                <a:solidFill>
                  <a:srgbClr val="0355B9"/>
                </a:solidFill>
                <a:latin typeface="Calibri" panose="020F0502020204030204" pitchFamily="34" charset="0"/>
              </a:rPr>
              <a:t>Large </a:t>
            </a:r>
            <a:r>
              <a:rPr lang="en-US" sz="2000" b="1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Bore &amp; Monodiameter Capable</a:t>
            </a:r>
          </a:p>
          <a:p>
            <a:pPr marL="822960" lvl="1" indent="-342900">
              <a:lnSpc>
                <a:spcPts val="2400"/>
              </a:lnSpc>
              <a:buFont typeface="Calibri" panose="020F0502020204030204" pitchFamily="34" charset="0"/>
              <a:buChar char="―"/>
              <a:defRPr/>
            </a:pPr>
            <a:r>
              <a:rPr lang="en-US" sz="2000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Repaired ID allows subsequent repairs below</a:t>
            </a:r>
            <a:endParaRPr lang="en-US" sz="2000" b="1" u="none" dirty="0" smtClean="0">
              <a:solidFill>
                <a:srgbClr val="0355B9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v"/>
              <a:defRPr/>
            </a:pPr>
            <a:endParaRPr lang="en-US" sz="2000" b="1" u="none" dirty="0" smtClean="0">
              <a:solidFill>
                <a:srgbClr val="0355B9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000" b="1" u="none" dirty="0">
                <a:solidFill>
                  <a:srgbClr val="0355B9"/>
                </a:solidFill>
                <a:latin typeface="Calibri" panose="020F0502020204030204" pitchFamily="34" charset="0"/>
              </a:rPr>
              <a:t> </a:t>
            </a:r>
            <a:r>
              <a:rPr lang="en-US" sz="2000" b="1" u="none" dirty="0" smtClean="0">
                <a:solidFill>
                  <a:srgbClr val="0355B9"/>
                </a:solidFill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en-US" sz="1400" u="none" dirty="0" smtClean="0">
              <a:solidFill>
                <a:srgbClr val="0355B9"/>
              </a:solidFill>
              <a:latin typeface="Calibri" panose="020F0502020204030204" pitchFamily="34" charset="0"/>
            </a:endParaRPr>
          </a:p>
        </p:txBody>
      </p:sp>
      <p:pic>
        <p:nvPicPr>
          <p:cNvPr id="717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6" y="4876800"/>
            <a:ext cx="218507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5410200" y="5257800"/>
            <a:ext cx="2971800" cy="133383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6493" tIns="43247" rIns="86493" bIns="43247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17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s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300" u="none" dirty="0" smtClean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 Permeability Relining Screens for Compromised Sandcontrol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100" b="0" u="none" dirty="0" smtClean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 Thru-tubing Capable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100" b="0" u="none" dirty="0" smtClean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  Industry Best Sand Control Integral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100" b="0" u="none" dirty="0" smtClean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  High Rate Capable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100" b="0" u="none" dirty="0" smtClean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</a:t>
            </a:r>
            <a:r>
              <a:rPr lang="en-US" altLang="en-US" sz="1100" b="0" u="none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100" b="0" u="none" dirty="0" smtClean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Erosion Resistant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100" b="0" u="none" dirty="0" smtClean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  Plug Resistant, Thorough Jetting Capable</a:t>
            </a:r>
          </a:p>
        </p:txBody>
      </p:sp>
      <p:pic>
        <p:nvPicPr>
          <p:cNvPr id="717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3" t="2213" r="9529" b="1219"/>
          <a:stretch>
            <a:fillRect/>
          </a:stretch>
        </p:blipFill>
        <p:spPr bwMode="auto">
          <a:xfrm>
            <a:off x="8243888" y="2667000"/>
            <a:ext cx="976312" cy="459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505075" y="5715000"/>
            <a:ext cx="2981325" cy="487448"/>
          </a:xfrm>
          <a:prstGeom prst="rect">
            <a:avLst/>
          </a:prstGeom>
          <a:noFill/>
          <a:ln>
            <a:noFill/>
          </a:ln>
          <a:extLst/>
        </p:spPr>
        <p:txBody>
          <a:bodyPr lIns="86493" tIns="43247" rIns="86493" bIns="43247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17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s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3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 Strength Liners &amp;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3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Claddings, Expansion </a:t>
            </a:r>
            <a:r>
              <a:rPr lang="en-US" altLang="en-US" sz="13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&gt;3X  </a:t>
            </a:r>
            <a:endParaRPr lang="en-US" altLang="en-US" sz="1300" u="none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95800" y="7010400"/>
            <a:ext cx="560387" cy="247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04800"/>
            <a:ext cx="9601200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Production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Well Cost 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Depth Assurance</a:t>
            </a:r>
            <a:r>
              <a:rPr lang="en-US" sz="120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Wellbore Integrity</a:t>
            </a:r>
            <a:endParaRPr lang="en-US" sz="155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90600" y="1019541"/>
            <a:ext cx="7391400" cy="42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US" altLang="en-US" sz="2200" b="1" u="none" dirty="0" smtClean="0">
                <a:solidFill>
                  <a:srgbClr val="0355B9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Technology Features</a:t>
            </a:r>
            <a:endParaRPr lang="en-US" altLang="en-US" sz="2200" b="1" u="none" dirty="0">
              <a:solidFill>
                <a:srgbClr val="0355B9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71245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0"/>
            <a:ext cx="9601200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Production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Well Cost 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Depth Assurance</a:t>
            </a:r>
            <a:r>
              <a:rPr lang="en-US" sz="120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Wellbore Integrity</a:t>
            </a:r>
            <a:endParaRPr lang="en-US" sz="155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477000"/>
            <a:ext cx="656492" cy="742122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46075" y="2057400"/>
            <a:ext cx="8721725" cy="4876800"/>
          </a:xfrm>
          <a:prstGeom prst="rect">
            <a:avLst/>
          </a:prstGeom>
        </p:spPr>
        <p:txBody>
          <a:bodyPr>
            <a:noAutofit/>
          </a:bodyPr>
          <a:lstStyle>
            <a:lvl1pPr marL="361950" indent="-361950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 sz="17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5813" indent="-303213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+mn-lt"/>
              </a:defRPr>
            </a:lvl2pPr>
            <a:lvl3pPr marL="1208088" indent="-241300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s"/>
              <a:defRPr sz="1300">
                <a:solidFill>
                  <a:schemeClr val="tx1"/>
                </a:solidFill>
                <a:latin typeface="+mn-lt"/>
              </a:defRPr>
            </a:lvl3pPr>
            <a:lvl4pPr marL="1692275" indent="-242888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4pPr>
            <a:lvl5pPr marL="2174875" indent="-241300" algn="l" defTabSz="966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5pPr>
            <a:lvl6pPr marL="2632075" indent="-241300" algn="l" defTabSz="96678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6pPr>
            <a:lvl7pPr marL="3089275" indent="-241300" algn="l" defTabSz="96678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7pPr>
            <a:lvl8pPr marL="3546475" indent="-241300" algn="l" defTabSz="96678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8pPr>
            <a:lvl9pPr marL="4003675" indent="-241300" algn="l" defTabSz="96678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»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ts val="2000"/>
              </a:lnSpc>
              <a:buClrTx/>
              <a:defRPr/>
            </a:pPr>
            <a:r>
              <a:rPr lang="en-US" sz="2000" u="none" kern="0" dirty="0" smtClean="0">
                <a:solidFill>
                  <a:srgbClr val="0355B9"/>
                </a:solidFill>
              </a:rPr>
              <a:t>Form Oversized Split Tubes from High</a:t>
            </a:r>
          </a:p>
          <a:p>
            <a:pPr eaLnBrk="1" hangingPunct="1">
              <a:lnSpc>
                <a:spcPts val="2000"/>
              </a:lnSpc>
              <a:buClrTx/>
              <a:buFont typeface="Wingdings" panose="05000000000000000000" pitchFamily="2" charset="2"/>
              <a:buNone/>
              <a:defRPr/>
            </a:pPr>
            <a:r>
              <a:rPr lang="en-US" sz="2000" u="none" kern="0" dirty="0" smtClean="0">
                <a:solidFill>
                  <a:srgbClr val="0355B9"/>
                </a:solidFill>
              </a:rPr>
              <a:t>      Strength Plate.</a:t>
            </a:r>
          </a:p>
          <a:p>
            <a:pPr marL="361950" lvl="1" indent="-361950" eaLnBrk="1" hangingPunct="1">
              <a:lnSpc>
                <a:spcPct val="110000"/>
              </a:lnSpc>
              <a:buClrTx/>
              <a:buFont typeface="Arial" charset="0"/>
              <a:buNone/>
              <a:defRPr/>
            </a:pPr>
            <a:r>
              <a:rPr lang="en-US" sz="2000" u="none" kern="0" dirty="0" smtClean="0">
                <a:solidFill>
                  <a:srgbClr val="0355B9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en-US" sz="2000" u="none" kern="0" dirty="0" smtClean="0">
                <a:solidFill>
                  <a:srgbClr val="0355B9"/>
                </a:solidFill>
              </a:rPr>
              <a:t>Assemble &amp; Join Members as a </a:t>
            </a:r>
          </a:p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None/>
              <a:defRPr/>
            </a:pPr>
            <a:r>
              <a:rPr lang="en-US" sz="2000" u="none" kern="0" dirty="0" smtClean="0">
                <a:solidFill>
                  <a:srgbClr val="0355B9"/>
                </a:solidFill>
              </a:rPr>
              <a:t>      Diametrically Oversized Spring-Tubular:</a:t>
            </a:r>
          </a:p>
          <a:p>
            <a:pPr marL="361950" lvl="1" indent="-361950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charset="0"/>
              <a:buNone/>
              <a:defRPr/>
            </a:pPr>
            <a:r>
              <a:rPr lang="en-US" sz="2200" u="none" kern="0" dirty="0" smtClean="0">
                <a:solidFill>
                  <a:srgbClr val="0355B9"/>
                </a:solidFill>
              </a:rPr>
              <a:t>	</a:t>
            </a:r>
            <a:r>
              <a:rPr lang="en-US" sz="2000" u="none" kern="0" dirty="0" smtClean="0">
                <a:solidFill>
                  <a:srgbClr val="0355B9"/>
                </a:solidFill>
              </a:rPr>
              <a:t>      </a:t>
            </a:r>
            <a:r>
              <a:rPr lang="en-US" sz="1900" u="none" kern="0" dirty="0" smtClean="0">
                <a:solidFill>
                  <a:srgbClr val="0355B9"/>
                </a:solidFill>
              </a:rPr>
              <a:t>– Laminated assembly 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US" sz="2400" u="none" kern="0" dirty="0" smtClean="0">
              <a:solidFill>
                <a:srgbClr val="0355B9"/>
              </a:solidFill>
            </a:endParaRP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en-US" sz="2000" u="none" kern="0" dirty="0" smtClean="0">
                <a:solidFill>
                  <a:srgbClr val="0355B9"/>
                </a:solidFill>
              </a:rPr>
              <a:t>Temporarily Reduce Diameter &amp; Secure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US" sz="2800" u="none" kern="0" dirty="0" smtClean="0">
              <a:solidFill>
                <a:srgbClr val="0355B9"/>
              </a:solidFill>
            </a:endParaRP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en-US" sz="2000" u="none" kern="0" dirty="0" smtClean="0">
                <a:solidFill>
                  <a:srgbClr val="0355B9"/>
                </a:solidFill>
              </a:rPr>
              <a:t>RIH, Release Elastically Biased Assembly</a:t>
            </a:r>
          </a:p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None/>
              <a:defRPr/>
            </a:pPr>
            <a:r>
              <a:rPr lang="en-US" sz="2000" u="none" kern="0" dirty="0" smtClean="0">
                <a:solidFill>
                  <a:srgbClr val="0355B9"/>
                </a:solidFill>
              </a:rPr>
              <a:t>      to its Operating Diameter.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US" sz="2400" u="none" kern="0" dirty="0" smtClean="0">
              <a:solidFill>
                <a:srgbClr val="0355B9"/>
              </a:solidFill>
            </a:endParaRP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en-US" sz="2000" u="none" kern="0" dirty="0" smtClean="0">
                <a:solidFill>
                  <a:srgbClr val="0355B9"/>
                </a:solidFill>
              </a:rPr>
              <a:t>Seal Wellbore By Residual Outward Spring Energy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None/>
              <a:defRPr/>
            </a:pPr>
            <a:r>
              <a:rPr lang="en-US" sz="2200" u="none" kern="0" dirty="0" smtClean="0">
                <a:solidFill>
                  <a:srgbClr val="0355B9"/>
                </a:solidFill>
              </a:rPr>
              <a:t>  	</a:t>
            </a:r>
            <a:r>
              <a:rPr lang="en-US" sz="1900" u="none" kern="0" dirty="0" smtClean="0">
                <a:solidFill>
                  <a:srgbClr val="0355B9"/>
                </a:solidFill>
              </a:rPr>
              <a:t>– Self-hanging and self-sealing 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522788" y="6915150"/>
            <a:ext cx="560387" cy="247650"/>
          </a:xfrm>
        </p:spPr>
        <p:txBody>
          <a:bodyPr/>
          <a:lstStyle>
            <a:lvl1pPr defTabSz="966788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321D7E-3110-4A5C-97DF-F2268D9D4F24}" type="slidenum">
              <a:rPr lang="en-US" sz="1200" u="none">
                <a:latin typeface="Arial Narrow" panose="020B0606020202030204" pitchFamily="34" charset="0"/>
              </a:rPr>
              <a:pPr eaLnBrk="1" hangingPunct="1"/>
              <a:t>3</a:t>
            </a:fld>
            <a:endParaRPr lang="en-US" sz="1200" u="none">
              <a:latin typeface="Arial Narrow" panose="020B060602020203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38200" y="1012448"/>
            <a:ext cx="79422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u="none" dirty="0" smtClean="0">
                <a:solidFill>
                  <a:srgbClr val="0355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‘Solids’ ─ Elastic </a:t>
            </a:r>
            <a:r>
              <a:rPr lang="en-US" sz="2800" b="1" u="none" dirty="0">
                <a:solidFill>
                  <a:srgbClr val="0355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Expansion Technology Principles</a:t>
            </a:r>
          </a:p>
          <a:p>
            <a:pPr algn="ctr" eaLnBrk="1" hangingPunct="1"/>
            <a:endParaRPr lang="en-US" sz="200" u="none" dirty="0">
              <a:solidFill>
                <a:srgbClr val="0355B9"/>
              </a:solidFill>
              <a:latin typeface="Arial Narrow" panose="020B0606020202030204" pitchFamily="34" charset="0"/>
            </a:endParaRPr>
          </a:p>
          <a:p>
            <a:pPr algn="ctr" eaLnBrk="1" hangingPunct="1">
              <a:lnSpc>
                <a:spcPts val="2400"/>
              </a:lnSpc>
            </a:pPr>
            <a:r>
              <a:rPr lang="en-US" sz="2200" u="none" dirty="0">
                <a:solidFill>
                  <a:srgbClr val="0355B9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Process Is Fundamentally Opposite Yielded </a:t>
            </a:r>
            <a:r>
              <a:rPr lang="en-US" sz="2200" u="none" dirty="0" smtClean="0">
                <a:solidFill>
                  <a:srgbClr val="0355B9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Expansion</a:t>
            </a:r>
            <a:endParaRPr lang="en-US" sz="2200" b="1" u="none" dirty="0">
              <a:solidFill>
                <a:srgbClr val="0355B9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pic>
        <p:nvPicPr>
          <p:cNvPr id="17" name="Picture 2" descr="C:\Users\Owner\Documents\Illustrator &amp; Renderings\CFEX Cross Se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42" r="2411"/>
          <a:stretch/>
        </p:blipFill>
        <p:spPr bwMode="auto">
          <a:xfrm>
            <a:off x="5323592" y="2420911"/>
            <a:ext cx="4201408" cy="367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22788" y="6515100"/>
            <a:ext cx="560387" cy="247650"/>
          </a:xfrm>
        </p:spPr>
        <p:txBody>
          <a:bodyPr/>
          <a:lstStyle>
            <a:lvl1pPr defTabSz="966788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3CB262-3B80-4458-B972-D07FCDB8208B}" type="slidenum">
              <a:rPr lang="en-US" sz="1200" u="none">
                <a:latin typeface="Arial Narrow" panose="020B0606020202030204" pitchFamily="34" charset="0"/>
              </a:rPr>
              <a:pPr eaLnBrk="1" hangingPunct="1"/>
              <a:t>4</a:t>
            </a:fld>
            <a:endParaRPr lang="en-US" sz="1200" u="none" dirty="0">
              <a:latin typeface="Arial Narrow" panose="020B0606020202030204" pitchFamily="34" charset="0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1790700" y="6172200"/>
            <a:ext cx="61341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400" b="1" u="none" dirty="0" smtClean="0">
                <a:solidFill>
                  <a:schemeClr val="bg1"/>
                </a:solidFill>
              </a:rPr>
              <a:t>3” OD Solid Liner Passed Through 4.5” Tubing, Set Capable  &gt;8.5” </a:t>
            </a:r>
          </a:p>
          <a:p>
            <a:pPr algn="ctr" eaLnBrk="1" hangingPunct="1"/>
            <a:endParaRPr lang="en-US" sz="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http</a:t>
            </a:r>
            <a:r>
              <a:rPr lang="en-US" sz="1400" b="1" dirty="0">
                <a:solidFill>
                  <a:schemeClr val="bg1"/>
                </a:solidFill>
              </a:rPr>
              <a:t>://dynamictubulars.com/high_speed_lab_film.htm</a:t>
            </a:r>
          </a:p>
        </p:txBody>
      </p:sp>
      <p:pic>
        <p:nvPicPr>
          <p:cNvPr id="5" name="CFEX Expansion Pretes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900" y="838200"/>
            <a:ext cx="7900988" cy="5267325"/>
          </a:xfrm>
        </p:spPr>
      </p:pic>
    </p:spTree>
    <p:extLst>
      <p:ext uri="{BB962C8B-B14F-4D97-AF65-F5344CB8AC3E}">
        <p14:creationId xmlns:p14="http://schemas.microsoft.com/office/powerpoint/2010/main" val="17035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"/>
    </mc:Choice>
    <mc:Fallback xmlns="">
      <p:transition spd="slow" advClick="0"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r="23851"/>
          <a:stretch>
            <a:fillRect/>
          </a:stretch>
        </p:blipFill>
        <p:spPr bwMode="auto">
          <a:xfrm>
            <a:off x="130175" y="1304925"/>
            <a:ext cx="16113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23259"/>
          <a:stretch>
            <a:fillRect/>
          </a:stretch>
        </p:blipFill>
        <p:spPr bwMode="auto">
          <a:xfrm>
            <a:off x="3887788" y="1304925"/>
            <a:ext cx="16637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6" r="23639"/>
          <a:stretch>
            <a:fillRect/>
          </a:stretch>
        </p:blipFill>
        <p:spPr bwMode="auto">
          <a:xfrm>
            <a:off x="7829550" y="1304925"/>
            <a:ext cx="16494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401762"/>
            <a:ext cx="1882775" cy="38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90" b="1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 or Wireline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58913" y="2071687"/>
            <a:ext cx="2071687" cy="38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90" b="1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Tubing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6538" y="2743200"/>
            <a:ext cx="2455862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90"/>
              </a:lnSpc>
              <a:defRPr/>
            </a:pPr>
            <a:r>
              <a:rPr lang="en-US" sz="1890" b="1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Pre-Expansion Clad, Patch or </a:t>
            </a:r>
            <a:r>
              <a:rPr lang="en-US" sz="1890" b="1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 Relining </a:t>
            </a:r>
          </a:p>
        </p:txBody>
      </p:sp>
      <p:sp>
        <p:nvSpPr>
          <p:cNvPr id="7176" name="TextBox 22"/>
          <p:cNvSpPr txBox="1">
            <a:spLocks noChangeArrowheads="1"/>
          </p:cNvSpPr>
          <p:nvPr/>
        </p:nvSpPr>
        <p:spPr bwMode="auto">
          <a:xfrm>
            <a:off x="457200" y="307618"/>
            <a:ext cx="8610600" cy="75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en-US" altLang="en-US" sz="2400" b="1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BORE </a:t>
            </a:r>
            <a:r>
              <a:rPr lang="en-US" altLang="en-US" sz="2400" b="1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THRU-TUBING ISOLATION, PATCH OR SAND RELINING  RUNNING PROCEDURE</a:t>
            </a:r>
            <a:endParaRPr lang="en-US" altLang="en-US" sz="2400" b="1" u="none" dirty="0">
              <a:solidFill>
                <a:srgbClr val="0355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913188" y="4587875"/>
            <a:ext cx="812800" cy="18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96"/>
          </a:p>
        </p:txBody>
      </p:sp>
      <p:pic>
        <p:nvPicPr>
          <p:cNvPr id="717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0" b="9778"/>
          <a:stretch>
            <a:fillRect/>
          </a:stretch>
        </p:blipFill>
        <p:spPr bwMode="auto">
          <a:xfrm>
            <a:off x="5550735" y="1752600"/>
            <a:ext cx="22978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867400" y="3584575"/>
            <a:ext cx="2005013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ts val="1890"/>
              </a:lnSpc>
              <a:defRPr/>
            </a:pPr>
            <a:r>
              <a:rPr lang="en-US" sz="1890" b="1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Post-Intervention</a:t>
            </a:r>
          </a:p>
          <a:p>
            <a:pPr algn="r">
              <a:lnSpc>
                <a:spcPts val="1890"/>
              </a:lnSpc>
              <a:defRPr/>
            </a:pPr>
            <a:r>
              <a:rPr lang="en-US" sz="1890" b="1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&amp; ID: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0" y="5578475"/>
            <a:ext cx="2400300" cy="823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ts val="1890"/>
              </a:lnSpc>
              <a:defRPr/>
            </a:pPr>
            <a:r>
              <a:rPr lang="en-US" sz="1890" b="1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Maximized Post-Set                               ID Enables Access For Subsequent Linings  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8447088" y="4130675"/>
            <a:ext cx="604837" cy="18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96"/>
          </a:p>
        </p:txBody>
      </p:sp>
      <p:sp>
        <p:nvSpPr>
          <p:cNvPr id="37" name="Right Arrow 36"/>
          <p:cNvSpPr/>
          <p:nvPr/>
        </p:nvSpPr>
        <p:spPr>
          <a:xfrm rot="10800000">
            <a:off x="930275" y="1490662"/>
            <a:ext cx="598488" cy="18891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96"/>
          </a:p>
        </p:txBody>
      </p:sp>
      <p:sp>
        <p:nvSpPr>
          <p:cNvPr id="38" name="Right Arrow 37"/>
          <p:cNvSpPr/>
          <p:nvPr/>
        </p:nvSpPr>
        <p:spPr>
          <a:xfrm rot="10800000">
            <a:off x="931863" y="2898775"/>
            <a:ext cx="568325" cy="18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96"/>
          </a:p>
        </p:txBody>
      </p:sp>
      <p:sp>
        <p:nvSpPr>
          <p:cNvPr id="39" name="Right Arrow 38"/>
          <p:cNvSpPr/>
          <p:nvPr/>
        </p:nvSpPr>
        <p:spPr>
          <a:xfrm rot="10800000">
            <a:off x="1189038" y="2166937"/>
            <a:ext cx="320675" cy="18891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96"/>
          </a:p>
        </p:txBody>
      </p:sp>
      <p:sp>
        <p:nvSpPr>
          <p:cNvPr id="42" name="TextBox 41"/>
          <p:cNvSpPr txBox="1"/>
          <p:nvPr/>
        </p:nvSpPr>
        <p:spPr>
          <a:xfrm>
            <a:off x="1706563" y="4033837"/>
            <a:ext cx="2225675" cy="13106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ts val="1890"/>
              </a:lnSpc>
              <a:defRPr/>
            </a:pPr>
            <a:r>
              <a:rPr lang="en-US" sz="1890" b="1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Relining Lowered To Target Zone, Pressure  or </a:t>
            </a:r>
            <a:r>
              <a:rPr lang="en-US" sz="1890" b="1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Electro-Mechanical </a:t>
            </a:r>
            <a:r>
              <a:rPr lang="en-US" sz="1890" b="1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 Initiates Expansion</a:t>
            </a:r>
          </a:p>
        </p:txBody>
      </p:sp>
      <p:sp>
        <p:nvSpPr>
          <p:cNvPr id="40" name="Right Arrow 39"/>
          <p:cNvSpPr/>
          <p:nvPr/>
        </p:nvSpPr>
        <p:spPr>
          <a:xfrm rot="10800000">
            <a:off x="8294688" y="4132262"/>
            <a:ext cx="433387" cy="18891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96"/>
          </a:p>
        </p:txBody>
      </p:sp>
      <p:sp>
        <p:nvSpPr>
          <p:cNvPr id="44" name="TextBox 43"/>
          <p:cNvSpPr txBox="1"/>
          <p:nvPr/>
        </p:nvSpPr>
        <p:spPr>
          <a:xfrm>
            <a:off x="5737225" y="4462462"/>
            <a:ext cx="2112963" cy="965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890" b="1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Self-Biasing Against Casing or Screen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7850188" y="4578350"/>
            <a:ext cx="404812" cy="18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96"/>
          </a:p>
        </p:txBody>
      </p:sp>
      <p:sp>
        <p:nvSpPr>
          <p:cNvPr id="46" name="Right Arrow 45"/>
          <p:cNvSpPr/>
          <p:nvPr/>
        </p:nvSpPr>
        <p:spPr>
          <a:xfrm rot="1696367">
            <a:off x="7797800" y="6116637"/>
            <a:ext cx="957263" cy="18891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96"/>
          </a:p>
        </p:txBody>
      </p:sp>
    </p:spTree>
    <p:extLst>
      <p:ext uri="{BB962C8B-B14F-4D97-AF65-F5344CB8AC3E}">
        <p14:creationId xmlns:p14="http://schemas.microsoft.com/office/powerpoint/2010/main" val="17672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0"/>
            <a:ext cx="9601200" cy="333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Production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Well Cost 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Depth Assurance</a:t>
            </a:r>
            <a:r>
              <a:rPr lang="en-US" sz="120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│</a:t>
            </a:r>
            <a:r>
              <a:rPr lang="en-US" sz="155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5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Wellbore Integrity</a:t>
            </a:r>
            <a:endParaRPr lang="en-US" sz="155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522788" y="7067550"/>
            <a:ext cx="560387" cy="247650"/>
          </a:xfrm>
        </p:spPr>
        <p:txBody>
          <a:bodyPr/>
          <a:lstStyle>
            <a:lvl1pPr defTabSz="966788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321D7E-3110-4A5C-97DF-F2268D9D4F24}" type="slidenum">
              <a:rPr lang="en-US" sz="1200" u="none">
                <a:latin typeface="Arial Narrow" panose="020B0606020202030204" pitchFamily="34" charset="0"/>
              </a:rPr>
              <a:pPr eaLnBrk="1" hangingPunct="1"/>
              <a:t>6</a:t>
            </a:fld>
            <a:endParaRPr lang="en-US" sz="1200" u="none" dirty="0">
              <a:latin typeface="Arial Narrow" panose="020B060602020203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20738" y="1066800"/>
            <a:ext cx="794226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b="1" u="none" dirty="0" smtClean="0">
                <a:solidFill>
                  <a:srgbClr val="0355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Uses of Full Access Thru-tubing, </a:t>
            </a:r>
            <a:r>
              <a:rPr lang="en-US" sz="3400" b="1" i="1" u="none" dirty="0" smtClean="0">
                <a:solidFill>
                  <a:srgbClr val="0355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FATT</a:t>
            </a:r>
            <a:r>
              <a:rPr lang="en-US" sz="2800" u="none" dirty="0" smtClean="0">
                <a:solidFill>
                  <a:srgbClr val="0355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Cladding</a:t>
            </a:r>
            <a:r>
              <a:rPr lang="en-US" sz="2800" u="none" baseline="30000" dirty="0" smtClean="0">
                <a:solidFill>
                  <a:srgbClr val="0355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©</a:t>
            </a:r>
            <a:r>
              <a:rPr lang="en-US" sz="3200" b="1" u="none" dirty="0" smtClean="0">
                <a:solidFill>
                  <a:srgbClr val="0355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n-US" sz="3200" b="1" u="none" dirty="0">
              <a:solidFill>
                <a:srgbClr val="0355B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sz="100" u="none" dirty="0">
              <a:solidFill>
                <a:srgbClr val="0355B9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200" y="1828800"/>
            <a:ext cx="8001000" cy="5105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274320" algn="just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2200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Water or gas shutoff against casing</a:t>
            </a:r>
          </a:p>
          <a:p>
            <a:pPr marL="342900" indent="-274320" algn="just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2200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 timely &amp; reliable alternative to cement or chemical treatments</a:t>
            </a:r>
          </a:p>
          <a:p>
            <a:pPr marL="342900" indent="-274320" algn="just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2200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Isolation, pre-stimulation and/or post-stimulation</a:t>
            </a:r>
          </a:p>
          <a:p>
            <a:pPr marL="342900" indent="-274320" algn="just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2200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Thin-walled / high-strength tubing patches</a:t>
            </a:r>
            <a:endParaRPr lang="en-US" sz="2200" u="none" dirty="0">
              <a:solidFill>
                <a:srgbClr val="0355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n-US" sz="2200" u="none" dirty="0" smtClean="0">
              <a:solidFill>
                <a:srgbClr val="0355B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b="1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Uses Under Consideration</a:t>
            </a:r>
          </a:p>
          <a:p>
            <a:pPr marL="342900" indent="-274320" algn="just" fontAlgn="auto">
              <a:lnSpc>
                <a:spcPts val="264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Diversion of hotspots by </a:t>
            </a:r>
            <a:r>
              <a:rPr lang="en-US" sz="2200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200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 liner set against screen</a:t>
            </a:r>
          </a:p>
          <a:p>
            <a:pPr marL="342900" indent="-274320" algn="just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200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water shutoff as </a:t>
            </a:r>
            <a:r>
              <a:rPr lang="en-US" sz="2200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scab liner set against screen</a:t>
            </a:r>
          </a:p>
          <a:p>
            <a:pPr marL="342900" indent="-274320" algn="just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Sand </a:t>
            </a:r>
            <a:r>
              <a:rPr lang="en-US" sz="2200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shutoff as scab liner set against </a:t>
            </a:r>
            <a:r>
              <a:rPr lang="en-US" sz="2200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</a:t>
            </a:r>
          </a:p>
          <a:p>
            <a:pPr marL="342900" indent="-274320" algn="just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Bridging / straddle conduit between short height </a:t>
            </a:r>
            <a:r>
              <a:rPr lang="en-US" sz="2200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</a:t>
            </a:r>
            <a:r>
              <a:rPr lang="en-US" sz="2200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solder or </a:t>
            </a:r>
            <a:r>
              <a:rPr lang="en-US" sz="1000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 marL="68580" algn="just" fontAlgn="auto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cement </a:t>
            </a:r>
            <a:r>
              <a:rPr lang="en-US" sz="2200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treatments</a:t>
            </a:r>
            <a:r>
              <a:rPr lang="en-US" sz="2200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274320" algn="just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u="none" dirty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Radial / internal support of chemical, solder or cement treatments  </a:t>
            </a:r>
          </a:p>
          <a:p>
            <a:pPr marL="68580" algn="just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u="none" dirty="0" smtClean="0">
                <a:solidFill>
                  <a:srgbClr val="0355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behind pipe.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553200"/>
            <a:ext cx="609600" cy="6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040813" y="6934200"/>
            <a:ext cx="560387" cy="247650"/>
          </a:xfrm>
        </p:spPr>
        <p:txBody>
          <a:bodyPr/>
          <a:lstStyle/>
          <a:p>
            <a:fld id="{BD476D24-B34A-40E1-A6F2-275D32C402D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774205"/>
              </p:ext>
            </p:extLst>
          </p:nvPr>
        </p:nvGraphicFramePr>
        <p:xfrm>
          <a:off x="66572" y="609600"/>
          <a:ext cx="9468056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5" name="Worksheet" r:id="rId3" imgW="11363226" imgH="7315200" progId="Excel.Sheet.12">
                  <p:embed/>
                </p:oleObj>
              </mc:Choice>
              <mc:Fallback>
                <p:oleObj name="Worksheet" r:id="rId3" imgW="11363226" imgH="7315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72" y="609600"/>
                        <a:ext cx="9468056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3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22788" y="6991350"/>
            <a:ext cx="560387" cy="247650"/>
          </a:xfrm>
        </p:spPr>
        <p:txBody>
          <a:bodyPr/>
          <a:lstStyle/>
          <a:p>
            <a:fld id="{BD476D24-B34A-40E1-A6F2-275D32C402D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6172200"/>
            <a:ext cx="184467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85800" y="1388262"/>
            <a:ext cx="8077200" cy="36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17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s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 Walled Tubing Patch Dimensions, &gt;200ksi Materials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181921"/>
              </p:ext>
            </p:extLst>
          </p:nvPr>
        </p:nvGraphicFramePr>
        <p:xfrm>
          <a:off x="-11568" y="1905000"/>
          <a:ext cx="9624336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2" name="Worksheet" r:id="rId4" imgW="15335140" imgH="6315075" progId="Excel.Sheet.12">
                  <p:embed/>
                </p:oleObj>
              </mc:Choice>
              <mc:Fallback>
                <p:oleObj name="Worksheet" r:id="rId4" imgW="15335140" imgH="63150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1568" y="1905000"/>
                        <a:ext cx="9624336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895600" y="6248400"/>
            <a:ext cx="3810000" cy="2873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6493" tIns="43247" rIns="86493" bIns="43247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17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s"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300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&lt;.100” Wall Thickness Table Also Available.  </a:t>
            </a:r>
          </a:p>
        </p:txBody>
      </p:sp>
    </p:spTree>
    <p:extLst>
      <p:ext uri="{BB962C8B-B14F-4D97-AF65-F5344CB8AC3E}">
        <p14:creationId xmlns:p14="http://schemas.microsoft.com/office/powerpoint/2010/main" val="17661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84567</TotalTime>
  <Words>866</Words>
  <Application>Microsoft Office PowerPoint</Application>
  <PresentationFormat>Custom</PresentationFormat>
  <Paragraphs>150</Paragraphs>
  <Slides>15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Helvetica</vt:lpstr>
      <vt:lpstr>Tahoma</vt:lpstr>
      <vt:lpstr>Times New Roman</vt:lpstr>
      <vt:lpstr>Wingdings</vt:lpstr>
      <vt:lpstr>Default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PipeWorks Growth Plan   December 2006</dc:title>
  <dc:creator>Owner</dc:creator>
  <dc:description>This document is strictly confidential and any use without expressed written consent is strictly prohibited.</dc:description>
  <cp:lastModifiedBy>DellXPS</cp:lastModifiedBy>
  <cp:revision>2594</cp:revision>
  <cp:lastPrinted>2017-03-27T22:09:31Z</cp:lastPrinted>
  <dcterms:created xsi:type="dcterms:W3CDTF">2006-11-22T16:50:31Z</dcterms:created>
  <dcterms:modified xsi:type="dcterms:W3CDTF">2018-03-15T21:02:09Z</dcterms:modified>
</cp:coreProperties>
</file>