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9"/>
  </p:notesMasterIdLst>
  <p:handoutMasterIdLst>
    <p:handoutMasterId r:id="rId30"/>
  </p:handoutMasterIdLst>
  <p:sldIdLst>
    <p:sldId id="594" r:id="rId2"/>
    <p:sldId id="595" r:id="rId3"/>
    <p:sldId id="596" r:id="rId4"/>
    <p:sldId id="558" r:id="rId5"/>
    <p:sldId id="577" r:id="rId6"/>
    <p:sldId id="582" r:id="rId7"/>
    <p:sldId id="562" r:id="rId8"/>
    <p:sldId id="575" r:id="rId9"/>
    <p:sldId id="561" r:id="rId10"/>
    <p:sldId id="584" r:id="rId11"/>
    <p:sldId id="563" r:id="rId12"/>
    <p:sldId id="597" r:id="rId13"/>
    <p:sldId id="581" r:id="rId14"/>
    <p:sldId id="566" r:id="rId15"/>
    <p:sldId id="574" r:id="rId16"/>
    <p:sldId id="588" r:id="rId17"/>
    <p:sldId id="591" r:id="rId18"/>
    <p:sldId id="589" r:id="rId19"/>
    <p:sldId id="592" r:id="rId20"/>
    <p:sldId id="593" r:id="rId21"/>
    <p:sldId id="568" r:id="rId22"/>
    <p:sldId id="585" r:id="rId23"/>
    <p:sldId id="573" r:id="rId24"/>
    <p:sldId id="572" r:id="rId25"/>
    <p:sldId id="510" r:id="rId26"/>
    <p:sldId id="570" r:id="rId27"/>
    <p:sldId id="599" r:id="rId28"/>
  </p:sldIdLst>
  <p:sldSz cx="9601200" cy="7315200"/>
  <p:notesSz cx="7010400" cy="9236075"/>
  <p:defaultTextStyle>
    <a:defPPr>
      <a:defRPr lang="en-US"/>
    </a:defPPr>
    <a:lvl1pPr algn="l" rtl="0" fontAlgn="base">
      <a:spcBef>
        <a:spcPct val="0"/>
      </a:spcBef>
      <a:spcAft>
        <a:spcPct val="0"/>
      </a:spcAft>
      <a:defRPr sz="1900" u="sng"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900" u="sng"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900" u="sng"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900" u="sng"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900" u="sng" kern="1200">
        <a:solidFill>
          <a:schemeClr val="tx1"/>
        </a:solidFill>
        <a:latin typeface="Arial" panose="020B0604020202020204" pitchFamily="34" charset="0"/>
        <a:ea typeface="+mn-ea"/>
        <a:cs typeface="+mn-cs"/>
      </a:defRPr>
    </a:lvl5pPr>
    <a:lvl6pPr marL="2286000" algn="l" defTabSz="914400" rtl="0" eaLnBrk="1" latinLnBrk="0" hangingPunct="1">
      <a:defRPr sz="1900" u="sng" kern="1200">
        <a:solidFill>
          <a:schemeClr val="tx1"/>
        </a:solidFill>
        <a:latin typeface="Arial" panose="020B0604020202020204" pitchFamily="34" charset="0"/>
        <a:ea typeface="+mn-ea"/>
        <a:cs typeface="+mn-cs"/>
      </a:defRPr>
    </a:lvl6pPr>
    <a:lvl7pPr marL="2743200" algn="l" defTabSz="914400" rtl="0" eaLnBrk="1" latinLnBrk="0" hangingPunct="1">
      <a:defRPr sz="1900" u="sng" kern="1200">
        <a:solidFill>
          <a:schemeClr val="tx1"/>
        </a:solidFill>
        <a:latin typeface="Arial" panose="020B0604020202020204" pitchFamily="34" charset="0"/>
        <a:ea typeface="+mn-ea"/>
        <a:cs typeface="+mn-cs"/>
      </a:defRPr>
    </a:lvl7pPr>
    <a:lvl8pPr marL="3200400" algn="l" defTabSz="914400" rtl="0" eaLnBrk="1" latinLnBrk="0" hangingPunct="1">
      <a:defRPr sz="1900" u="sng" kern="1200">
        <a:solidFill>
          <a:schemeClr val="tx1"/>
        </a:solidFill>
        <a:latin typeface="Arial" panose="020B0604020202020204" pitchFamily="34" charset="0"/>
        <a:ea typeface="+mn-ea"/>
        <a:cs typeface="+mn-cs"/>
      </a:defRPr>
    </a:lvl8pPr>
    <a:lvl9pPr marL="3657600" algn="l" defTabSz="914400" rtl="0" eaLnBrk="1" latinLnBrk="0" hangingPunct="1">
      <a:defRPr sz="1900" u="sng"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4224"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55B9"/>
    <a:srgbClr val="0357BD"/>
    <a:srgbClr val="0463D6"/>
    <a:srgbClr val="FFCC99"/>
    <a:srgbClr val="FFCC00"/>
    <a:srgbClr val="225054"/>
    <a:srgbClr val="3F5B69"/>
    <a:srgbClr val="5C7274"/>
    <a:srgbClr val="4A8DB6"/>
    <a:srgbClr val="45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0" autoAdjust="0"/>
    <p:restoredTop sz="94660"/>
  </p:normalViewPr>
  <p:slideViewPr>
    <p:cSldViewPr showGuides="1">
      <p:cViewPr varScale="1">
        <p:scale>
          <a:sx n="122" d="100"/>
          <a:sy n="122" d="100"/>
        </p:scale>
        <p:origin x="96" y="450"/>
      </p:cViewPr>
      <p:guideLst>
        <p:guide orient="horz" pos="2352"/>
        <p:guide pos="4224"/>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108" d="100"/>
          <a:sy n="108" d="100"/>
        </p:scale>
        <p:origin x="-3306"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1"/>
            <a:ext cx="3037367" cy="462274"/>
          </a:xfrm>
          <a:prstGeom prst="rect">
            <a:avLst/>
          </a:prstGeom>
          <a:noFill/>
          <a:ln w="9525">
            <a:noFill/>
            <a:miter lim="800000"/>
            <a:headEnd/>
            <a:tailEnd/>
          </a:ln>
          <a:effectLst/>
        </p:spPr>
        <p:txBody>
          <a:bodyPr vert="horz" wrap="square" lIns="90526" tIns="45263" rIns="90526" bIns="45263" numCol="1" anchor="t" anchorCtr="0" compatLnSpc="1">
            <a:prstTxWarp prst="textNoShape">
              <a:avLst/>
            </a:prstTxWarp>
          </a:bodyPr>
          <a:lstStyle>
            <a:lvl1pPr>
              <a:defRPr sz="1200" u="none">
                <a:latin typeface="Arial" pitchFamily="34" charset="0"/>
              </a:defRPr>
            </a:lvl1pPr>
          </a:lstStyle>
          <a:p>
            <a:pPr>
              <a:defRPr/>
            </a:pPr>
            <a:endParaRPr lang="en-US"/>
          </a:p>
        </p:txBody>
      </p:sp>
      <p:sp>
        <p:nvSpPr>
          <p:cNvPr id="162819" name="Rectangle 3"/>
          <p:cNvSpPr>
            <a:spLocks noGrp="1" noChangeArrowheads="1"/>
          </p:cNvSpPr>
          <p:nvPr>
            <p:ph type="dt" sz="quarter" idx="1"/>
          </p:nvPr>
        </p:nvSpPr>
        <p:spPr bwMode="auto">
          <a:xfrm>
            <a:off x="3971456" y="1"/>
            <a:ext cx="3037366" cy="462274"/>
          </a:xfrm>
          <a:prstGeom prst="rect">
            <a:avLst/>
          </a:prstGeom>
          <a:noFill/>
          <a:ln w="9525">
            <a:noFill/>
            <a:miter lim="800000"/>
            <a:headEnd/>
            <a:tailEnd/>
          </a:ln>
          <a:effectLst/>
        </p:spPr>
        <p:txBody>
          <a:bodyPr vert="horz" wrap="square" lIns="90526" tIns="45263" rIns="90526" bIns="45263" numCol="1" anchor="t" anchorCtr="0" compatLnSpc="1">
            <a:prstTxWarp prst="textNoShape">
              <a:avLst/>
            </a:prstTxWarp>
          </a:bodyPr>
          <a:lstStyle>
            <a:lvl1pPr algn="r">
              <a:defRPr sz="1200" u="none">
                <a:latin typeface="Arial" pitchFamily="34" charset="0"/>
              </a:defRPr>
            </a:lvl1pPr>
          </a:lstStyle>
          <a:p>
            <a:pPr>
              <a:defRPr/>
            </a:pPr>
            <a:endParaRPr lang="en-US"/>
          </a:p>
        </p:txBody>
      </p:sp>
      <p:sp>
        <p:nvSpPr>
          <p:cNvPr id="162820" name="Rectangle 4"/>
          <p:cNvSpPr>
            <a:spLocks noGrp="1" noChangeArrowheads="1"/>
          </p:cNvSpPr>
          <p:nvPr>
            <p:ph type="ftr" sz="quarter" idx="2"/>
          </p:nvPr>
        </p:nvSpPr>
        <p:spPr bwMode="auto">
          <a:xfrm>
            <a:off x="0" y="8772235"/>
            <a:ext cx="3037367" cy="462274"/>
          </a:xfrm>
          <a:prstGeom prst="rect">
            <a:avLst/>
          </a:prstGeom>
          <a:noFill/>
          <a:ln w="9525">
            <a:noFill/>
            <a:miter lim="800000"/>
            <a:headEnd/>
            <a:tailEnd/>
          </a:ln>
          <a:effectLst/>
        </p:spPr>
        <p:txBody>
          <a:bodyPr vert="horz" wrap="square" lIns="90526" tIns="45263" rIns="90526" bIns="45263" numCol="1" anchor="b" anchorCtr="0" compatLnSpc="1">
            <a:prstTxWarp prst="textNoShape">
              <a:avLst/>
            </a:prstTxWarp>
          </a:bodyPr>
          <a:lstStyle>
            <a:lvl1pPr>
              <a:defRPr sz="1200" u="none">
                <a:latin typeface="Arial" pitchFamily="34" charset="0"/>
              </a:defRPr>
            </a:lvl1pPr>
          </a:lstStyle>
          <a:p>
            <a:pPr>
              <a:defRPr/>
            </a:pPr>
            <a:endParaRPr lang="en-US"/>
          </a:p>
        </p:txBody>
      </p:sp>
      <p:sp>
        <p:nvSpPr>
          <p:cNvPr id="162821" name="Rectangle 5"/>
          <p:cNvSpPr>
            <a:spLocks noGrp="1" noChangeArrowheads="1"/>
          </p:cNvSpPr>
          <p:nvPr>
            <p:ph type="sldNum" sz="quarter" idx="3"/>
          </p:nvPr>
        </p:nvSpPr>
        <p:spPr bwMode="auto">
          <a:xfrm>
            <a:off x="3971456" y="8772235"/>
            <a:ext cx="3037366" cy="462274"/>
          </a:xfrm>
          <a:prstGeom prst="rect">
            <a:avLst/>
          </a:prstGeom>
          <a:noFill/>
          <a:ln w="9525">
            <a:noFill/>
            <a:miter lim="800000"/>
            <a:headEnd/>
            <a:tailEnd/>
          </a:ln>
          <a:effectLst/>
        </p:spPr>
        <p:txBody>
          <a:bodyPr vert="horz" wrap="square" lIns="90526" tIns="45263" rIns="90526" bIns="45263" numCol="1" anchor="b" anchorCtr="0" compatLnSpc="1">
            <a:prstTxWarp prst="textNoShape">
              <a:avLst/>
            </a:prstTxWarp>
          </a:bodyPr>
          <a:lstStyle>
            <a:lvl1pPr algn="r">
              <a:defRPr sz="1200" u="none"/>
            </a:lvl1pPr>
          </a:lstStyle>
          <a:p>
            <a:fld id="{1653A4EE-54BC-49A3-9D6F-E1D0F389D5CB}" type="slidenum">
              <a:rPr lang="en-US"/>
              <a:pPr/>
              <a:t>‹#›</a:t>
            </a:fld>
            <a:endParaRPr lang="en-US"/>
          </a:p>
        </p:txBody>
      </p:sp>
    </p:spTree>
    <p:extLst>
      <p:ext uri="{BB962C8B-B14F-4D97-AF65-F5344CB8AC3E}">
        <p14:creationId xmlns:p14="http://schemas.microsoft.com/office/powerpoint/2010/main" val="317485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1"/>
            <a:ext cx="3037367" cy="462274"/>
          </a:xfrm>
          <a:prstGeom prst="rect">
            <a:avLst/>
          </a:prstGeom>
          <a:noFill/>
          <a:ln w="9525">
            <a:noFill/>
            <a:miter lim="800000"/>
            <a:headEnd/>
            <a:tailEnd/>
          </a:ln>
          <a:effectLst/>
        </p:spPr>
        <p:txBody>
          <a:bodyPr vert="horz" wrap="square" lIns="92825" tIns="46412" rIns="92825" bIns="46412" numCol="1" anchor="t" anchorCtr="0" compatLnSpc="1">
            <a:prstTxWarp prst="textNoShape">
              <a:avLst/>
            </a:prstTxWarp>
          </a:bodyPr>
          <a:lstStyle>
            <a:lvl1pPr defTabSz="928831">
              <a:defRPr sz="1200" u="none">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71456" y="1"/>
            <a:ext cx="3037366" cy="462274"/>
          </a:xfrm>
          <a:prstGeom prst="rect">
            <a:avLst/>
          </a:prstGeom>
          <a:noFill/>
          <a:ln w="9525">
            <a:noFill/>
            <a:miter lim="800000"/>
            <a:headEnd/>
            <a:tailEnd/>
          </a:ln>
          <a:effectLst/>
        </p:spPr>
        <p:txBody>
          <a:bodyPr vert="horz" wrap="square" lIns="92825" tIns="46412" rIns="92825" bIns="46412" numCol="1" anchor="t" anchorCtr="0" compatLnSpc="1">
            <a:prstTxWarp prst="textNoShape">
              <a:avLst/>
            </a:prstTxWarp>
          </a:bodyPr>
          <a:lstStyle>
            <a:lvl1pPr algn="r" defTabSz="928831">
              <a:defRPr sz="1200" u="none">
                <a:latin typeface="Arial" pitchFamily="34"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231900" y="692150"/>
            <a:ext cx="454660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700567" y="4387684"/>
            <a:ext cx="5609267" cy="4155764"/>
          </a:xfrm>
          <a:prstGeom prst="rect">
            <a:avLst/>
          </a:prstGeom>
          <a:noFill/>
          <a:ln w="9525">
            <a:noFill/>
            <a:miter lim="800000"/>
            <a:headEnd/>
            <a:tailEnd/>
          </a:ln>
          <a:effectLst/>
        </p:spPr>
        <p:txBody>
          <a:bodyPr vert="horz" wrap="square" lIns="92825" tIns="46412" rIns="92825" bIns="46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772235"/>
            <a:ext cx="3037367" cy="462274"/>
          </a:xfrm>
          <a:prstGeom prst="rect">
            <a:avLst/>
          </a:prstGeom>
          <a:noFill/>
          <a:ln w="9525">
            <a:noFill/>
            <a:miter lim="800000"/>
            <a:headEnd/>
            <a:tailEnd/>
          </a:ln>
          <a:effectLst/>
        </p:spPr>
        <p:txBody>
          <a:bodyPr vert="horz" wrap="square" lIns="92825" tIns="46412" rIns="92825" bIns="46412" numCol="1" anchor="b" anchorCtr="0" compatLnSpc="1">
            <a:prstTxWarp prst="textNoShape">
              <a:avLst/>
            </a:prstTxWarp>
          </a:bodyPr>
          <a:lstStyle>
            <a:lvl1pPr defTabSz="928831">
              <a:defRPr sz="1200" u="none">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71456" y="8772235"/>
            <a:ext cx="3037366" cy="462274"/>
          </a:xfrm>
          <a:prstGeom prst="rect">
            <a:avLst/>
          </a:prstGeom>
          <a:noFill/>
          <a:ln w="9525">
            <a:noFill/>
            <a:miter lim="800000"/>
            <a:headEnd/>
            <a:tailEnd/>
          </a:ln>
          <a:effectLst/>
        </p:spPr>
        <p:txBody>
          <a:bodyPr vert="horz" wrap="square" lIns="92825" tIns="46412" rIns="92825" bIns="46412" numCol="1" anchor="b" anchorCtr="0" compatLnSpc="1">
            <a:prstTxWarp prst="textNoShape">
              <a:avLst/>
            </a:prstTxWarp>
          </a:bodyPr>
          <a:lstStyle>
            <a:lvl1pPr algn="r" defTabSz="928831">
              <a:defRPr sz="1200" u="none"/>
            </a:lvl1pPr>
          </a:lstStyle>
          <a:p>
            <a:fld id="{494C1473-45AF-4BA9-B8C9-F5432EA9B49E}" type="slidenum">
              <a:rPr lang="en-US"/>
              <a:pPr/>
              <a:t>‹#›</a:t>
            </a:fld>
            <a:endParaRPr lang="en-US"/>
          </a:p>
        </p:txBody>
      </p:sp>
    </p:spTree>
    <p:extLst>
      <p:ext uri="{BB962C8B-B14F-4D97-AF65-F5344CB8AC3E}">
        <p14:creationId xmlns:p14="http://schemas.microsoft.com/office/powerpoint/2010/main" val="2078313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0</a:t>
            </a:fld>
            <a:endParaRPr lang="en-US"/>
          </a:p>
        </p:txBody>
      </p:sp>
    </p:spTree>
    <p:extLst>
      <p:ext uri="{BB962C8B-B14F-4D97-AF65-F5344CB8AC3E}">
        <p14:creationId xmlns:p14="http://schemas.microsoft.com/office/powerpoint/2010/main" val="103217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10</a:t>
            </a:fld>
            <a:endParaRPr lang="en-US"/>
          </a:p>
        </p:txBody>
      </p:sp>
    </p:spTree>
    <p:extLst>
      <p:ext uri="{BB962C8B-B14F-4D97-AF65-F5344CB8AC3E}">
        <p14:creationId xmlns:p14="http://schemas.microsoft.com/office/powerpoint/2010/main" val="967349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11</a:t>
            </a:fld>
            <a:endParaRPr lang="en-US"/>
          </a:p>
        </p:txBody>
      </p:sp>
    </p:spTree>
    <p:extLst>
      <p:ext uri="{BB962C8B-B14F-4D97-AF65-F5344CB8AC3E}">
        <p14:creationId xmlns:p14="http://schemas.microsoft.com/office/powerpoint/2010/main" val="233810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13</a:t>
            </a:fld>
            <a:endParaRPr lang="en-US"/>
          </a:p>
        </p:txBody>
      </p:sp>
    </p:spTree>
    <p:extLst>
      <p:ext uri="{BB962C8B-B14F-4D97-AF65-F5344CB8AC3E}">
        <p14:creationId xmlns:p14="http://schemas.microsoft.com/office/powerpoint/2010/main" val="325246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14</a:t>
            </a:fld>
            <a:endParaRPr lang="en-US"/>
          </a:p>
        </p:txBody>
      </p:sp>
    </p:spTree>
    <p:extLst>
      <p:ext uri="{BB962C8B-B14F-4D97-AF65-F5344CB8AC3E}">
        <p14:creationId xmlns:p14="http://schemas.microsoft.com/office/powerpoint/2010/main" val="213203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15</a:t>
            </a:fld>
            <a:endParaRPr lang="en-US"/>
          </a:p>
        </p:txBody>
      </p:sp>
    </p:spTree>
    <p:extLst>
      <p:ext uri="{BB962C8B-B14F-4D97-AF65-F5344CB8AC3E}">
        <p14:creationId xmlns:p14="http://schemas.microsoft.com/office/powerpoint/2010/main" val="73495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16</a:t>
            </a:fld>
            <a:endParaRPr lang="en-US"/>
          </a:p>
        </p:txBody>
      </p:sp>
    </p:spTree>
    <p:extLst>
      <p:ext uri="{BB962C8B-B14F-4D97-AF65-F5344CB8AC3E}">
        <p14:creationId xmlns:p14="http://schemas.microsoft.com/office/powerpoint/2010/main" val="223191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17</a:t>
            </a:fld>
            <a:endParaRPr lang="en-US"/>
          </a:p>
        </p:txBody>
      </p:sp>
    </p:spTree>
    <p:extLst>
      <p:ext uri="{BB962C8B-B14F-4D97-AF65-F5344CB8AC3E}">
        <p14:creationId xmlns:p14="http://schemas.microsoft.com/office/powerpoint/2010/main" val="10582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20</a:t>
            </a:fld>
            <a:endParaRPr lang="en-US"/>
          </a:p>
        </p:txBody>
      </p:sp>
    </p:spTree>
    <p:extLst>
      <p:ext uri="{BB962C8B-B14F-4D97-AF65-F5344CB8AC3E}">
        <p14:creationId xmlns:p14="http://schemas.microsoft.com/office/powerpoint/2010/main" val="231610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22</a:t>
            </a:fld>
            <a:endParaRPr lang="en-US"/>
          </a:p>
        </p:txBody>
      </p:sp>
    </p:spTree>
    <p:extLst>
      <p:ext uri="{BB962C8B-B14F-4D97-AF65-F5344CB8AC3E}">
        <p14:creationId xmlns:p14="http://schemas.microsoft.com/office/powerpoint/2010/main" val="3745857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23</a:t>
            </a:fld>
            <a:endParaRPr lang="en-US"/>
          </a:p>
        </p:txBody>
      </p:sp>
    </p:spTree>
    <p:extLst>
      <p:ext uri="{BB962C8B-B14F-4D97-AF65-F5344CB8AC3E}">
        <p14:creationId xmlns:p14="http://schemas.microsoft.com/office/powerpoint/2010/main" val="83204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1</a:t>
            </a:fld>
            <a:endParaRPr lang="en-US"/>
          </a:p>
        </p:txBody>
      </p:sp>
    </p:spTree>
    <p:extLst>
      <p:ext uri="{BB962C8B-B14F-4D97-AF65-F5344CB8AC3E}">
        <p14:creationId xmlns:p14="http://schemas.microsoft.com/office/powerpoint/2010/main" val="3841676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24</a:t>
            </a:fld>
            <a:endParaRPr lang="en-US"/>
          </a:p>
        </p:txBody>
      </p:sp>
    </p:spTree>
    <p:extLst>
      <p:ext uri="{BB962C8B-B14F-4D97-AF65-F5344CB8AC3E}">
        <p14:creationId xmlns:p14="http://schemas.microsoft.com/office/powerpoint/2010/main" val="862357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25</a:t>
            </a:fld>
            <a:endParaRPr lang="en-US"/>
          </a:p>
        </p:txBody>
      </p:sp>
    </p:spTree>
    <p:extLst>
      <p:ext uri="{BB962C8B-B14F-4D97-AF65-F5344CB8AC3E}">
        <p14:creationId xmlns:p14="http://schemas.microsoft.com/office/powerpoint/2010/main" val="1591840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2</a:t>
            </a:fld>
            <a:endParaRPr lang="en-US"/>
          </a:p>
        </p:txBody>
      </p:sp>
    </p:spTree>
    <p:extLst>
      <p:ext uri="{BB962C8B-B14F-4D97-AF65-F5344CB8AC3E}">
        <p14:creationId xmlns:p14="http://schemas.microsoft.com/office/powerpoint/2010/main" val="128687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3</a:t>
            </a:fld>
            <a:endParaRPr lang="en-US"/>
          </a:p>
        </p:txBody>
      </p:sp>
    </p:spTree>
    <p:extLst>
      <p:ext uri="{BB962C8B-B14F-4D97-AF65-F5344CB8AC3E}">
        <p14:creationId xmlns:p14="http://schemas.microsoft.com/office/powerpoint/2010/main" val="211154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4</a:t>
            </a:fld>
            <a:endParaRPr lang="en-US"/>
          </a:p>
        </p:txBody>
      </p:sp>
    </p:spTree>
    <p:extLst>
      <p:ext uri="{BB962C8B-B14F-4D97-AF65-F5344CB8AC3E}">
        <p14:creationId xmlns:p14="http://schemas.microsoft.com/office/powerpoint/2010/main" val="322312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5</a:t>
            </a:fld>
            <a:endParaRPr lang="en-US"/>
          </a:p>
        </p:txBody>
      </p:sp>
    </p:spTree>
    <p:extLst>
      <p:ext uri="{BB962C8B-B14F-4D97-AF65-F5344CB8AC3E}">
        <p14:creationId xmlns:p14="http://schemas.microsoft.com/office/powerpoint/2010/main" val="128630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Exaggerated cross-sectional</a:t>
            </a:r>
            <a:r>
              <a:rPr lang="en-US" baseline="0" dirty="0" smtClean="0"/>
              <a:t> view of leaf-spring structure.</a:t>
            </a:r>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7</a:t>
            </a:fld>
            <a:endParaRPr lang="en-US"/>
          </a:p>
        </p:txBody>
      </p:sp>
    </p:spTree>
    <p:extLst>
      <p:ext uri="{BB962C8B-B14F-4D97-AF65-F5344CB8AC3E}">
        <p14:creationId xmlns:p14="http://schemas.microsoft.com/office/powerpoint/2010/main" val="227533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8</a:t>
            </a:fld>
            <a:endParaRPr lang="en-US"/>
          </a:p>
        </p:txBody>
      </p:sp>
    </p:spTree>
    <p:extLst>
      <p:ext uri="{BB962C8B-B14F-4D97-AF65-F5344CB8AC3E}">
        <p14:creationId xmlns:p14="http://schemas.microsoft.com/office/powerpoint/2010/main" val="147068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C1473-45AF-4BA9-B8C9-F5432EA9B49E}" type="slidenum">
              <a:rPr lang="en-US" smtClean="0"/>
              <a:pPr/>
              <a:t>9</a:t>
            </a:fld>
            <a:endParaRPr lang="en-US"/>
          </a:p>
        </p:txBody>
      </p:sp>
    </p:spTree>
    <p:extLst>
      <p:ext uri="{BB962C8B-B14F-4D97-AF65-F5344CB8AC3E}">
        <p14:creationId xmlns:p14="http://schemas.microsoft.com/office/powerpoint/2010/main" val="358023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3"/>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63" y="4144963"/>
            <a:ext cx="6721475"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475C8F1C-4AFB-4090-AE51-0C9BD80644DC}" type="slidenum">
              <a:rPr lang="en-US"/>
              <a:pPr/>
              <a:t>‹#›</a:t>
            </a:fld>
            <a:endParaRPr lang="en-US"/>
          </a:p>
        </p:txBody>
      </p:sp>
    </p:spTree>
    <p:extLst>
      <p:ext uri="{BB962C8B-B14F-4D97-AF65-F5344CB8AC3E}">
        <p14:creationId xmlns:p14="http://schemas.microsoft.com/office/powerpoint/2010/main" val="869253329"/>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E724D886-F525-4E35-A346-BD2AE869C9BE}" type="slidenum">
              <a:rPr lang="en-US"/>
              <a:pPr/>
              <a:t>‹#›</a:t>
            </a:fld>
            <a:endParaRPr lang="en-US"/>
          </a:p>
        </p:txBody>
      </p:sp>
    </p:spTree>
    <p:extLst>
      <p:ext uri="{BB962C8B-B14F-4D97-AF65-F5344CB8AC3E}">
        <p14:creationId xmlns:p14="http://schemas.microsoft.com/office/powerpoint/2010/main" val="980172669"/>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93688"/>
            <a:ext cx="2160587" cy="6030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293688"/>
            <a:ext cx="6329363" cy="6030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64F35E9B-D72E-4815-ACCE-465D3AAE1F12}" type="slidenum">
              <a:rPr lang="en-US"/>
              <a:pPr/>
              <a:t>‹#›</a:t>
            </a:fld>
            <a:endParaRPr lang="en-US"/>
          </a:p>
        </p:txBody>
      </p:sp>
    </p:spTree>
    <p:extLst>
      <p:ext uri="{BB962C8B-B14F-4D97-AF65-F5344CB8AC3E}">
        <p14:creationId xmlns:p14="http://schemas.microsoft.com/office/powerpoint/2010/main" val="1593117881"/>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9884E118-0595-4F62-B277-A3A4E9019B80}" type="slidenum">
              <a:rPr lang="en-US"/>
              <a:pPr/>
              <a:t>‹#›</a:t>
            </a:fld>
            <a:endParaRPr lang="en-US"/>
          </a:p>
        </p:txBody>
      </p:sp>
    </p:spTree>
    <p:extLst>
      <p:ext uri="{BB962C8B-B14F-4D97-AF65-F5344CB8AC3E}">
        <p14:creationId xmlns:p14="http://schemas.microsoft.com/office/powerpoint/2010/main" val="1673794554"/>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700588"/>
            <a:ext cx="8161338"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3100388"/>
            <a:ext cx="8161338"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58BCC29-7685-40C6-BCF9-4292AB8B45F0}" type="slidenum">
              <a:rPr lang="en-US"/>
              <a:pPr/>
              <a:t>‹#›</a:t>
            </a:fld>
            <a:endParaRPr lang="en-US"/>
          </a:p>
        </p:txBody>
      </p:sp>
    </p:spTree>
    <p:extLst>
      <p:ext uri="{BB962C8B-B14F-4D97-AF65-F5344CB8AC3E}">
        <p14:creationId xmlns:p14="http://schemas.microsoft.com/office/powerpoint/2010/main" val="586312247"/>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9425" y="1057275"/>
            <a:ext cx="4244975" cy="5267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057275"/>
            <a:ext cx="4244975" cy="5267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D0A7A091-F581-49F7-9A2C-8E9E5C3EED0C}" type="slidenum">
              <a:rPr lang="en-US"/>
              <a:pPr/>
              <a:t>‹#›</a:t>
            </a:fld>
            <a:endParaRPr lang="en-US"/>
          </a:p>
        </p:txBody>
      </p:sp>
    </p:spTree>
    <p:extLst>
      <p:ext uri="{BB962C8B-B14F-4D97-AF65-F5344CB8AC3E}">
        <p14:creationId xmlns:p14="http://schemas.microsoft.com/office/powerpoint/2010/main" val="3156381204"/>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3688"/>
            <a:ext cx="864235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636713"/>
            <a:ext cx="42433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319338"/>
            <a:ext cx="42433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0" y="1636713"/>
            <a:ext cx="42449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319338"/>
            <a:ext cx="42449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83D19166-579F-4478-B9D0-D4D8C3B6063A}" type="slidenum">
              <a:rPr lang="en-US"/>
              <a:pPr/>
              <a:t>‹#›</a:t>
            </a:fld>
            <a:endParaRPr lang="en-US"/>
          </a:p>
        </p:txBody>
      </p:sp>
    </p:spTree>
    <p:extLst>
      <p:ext uri="{BB962C8B-B14F-4D97-AF65-F5344CB8AC3E}">
        <p14:creationId xmlns:p14="http://schemas.microsoft.com/office/powerpoint/2010/main" val="1271878067"/>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3D5A9F4B-3BBC-4395-8695-172507B4787F}" type="slidenum">
              <a:rPr lang="en-US"/>
              <a:pPr/>
              <a:t>‹#›</a:t>
            </a:fld>
            <a:endParaRPr lang="en-US"/>
          </a:p>
        </p:txBody>
      </p:sp>
    </p:spTree>
    <p:extLst>
      <p:ext uri="{BB962C8B-B14F-4D97-AF65-F5344CB8AC3E}">
        <p14:creationId xmlns:p14="http://schemas.microsoft.com/office/powerpoint/2010/main" val="493507387"/>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BD476D24-B34A-40E1-A6F2-275D32C402DB}" type="slidenum">
              <a:rPr lang="en-US"/>
              <a:pPr/>
              <a:t>‹#›</a:t>
            </a:fld>
            <a:endParaRPr lang="en-US"/>
          </a:p>
        </p:txBody>
      </p:sp>
    </p:spTree>
    <p:extLst>
      <p:ext uri="{BB962C8B-B14F-4D97-AF65-F5344CB8AC3E}">
        <p14:creationId xmlns:p14="http://schemas.microsoft.com/office/powerpoint/2010/main" val="691961301"/>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0513"/>
            <a:ext cx="31591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90513"/>
            <a:ext cx="5367337"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25" y="1530350"/>
            <a:ext cx="31591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8C19BA38-17EA-4602-A45B-2EAB8D0313CF}" type="slidenum">
              <a:rPr lang="en-US"/>
              <a:pPr/>
              <a:t>‹#›</a:t>
            </a:fld>
            <a:endParaRPr lang="en-US"/>
          </a:p>
        </p:txBody>
      </p:sp>
    </p:spTree>
    <p:extLst>
      <p:ext uri="{BB962C8B-B14F-4D97-AF65-F5344CB8AC3E}">
        <p14:creationId xmlns:p14="http://schemas.microsoft.com/office/powerpoint/2010/main" val="2968830075"/>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54050"/>
            <a:ext cx="5761037"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724525"/>
            <a:ext cx="5761037"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F3420FBD-5A04-4C01-A609-51F2E6F12A1C}" type="slidenum">
              <a:rPr lang="en-US"/>
              <a:pPr/>
              <a:t>‹#›</a:t>
            </a:fld>
            <a:endParaRPr lang="en-US"/>
          </a:p>
        </p:txBody>
      </p:sp>
    </p:spTree>
    <p:extLst>
      <p:ext uri="{BB962C8B-B14F-4D97-AF65-F5344CB8AC3E}">
        <p14:creationId xmlns:p14="http://schemas.microsoft.com/office/powerpoint/2010/main" val="1625000484"/>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79425" y="293688"/>
            <a:ext cx="8642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79425" y="1057275"/>
            <a:ext cx="8642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30" name="Rectangle 6"/>
          <p:cNvSpPr>
            <a:spLocks noGrp="1" noChangeArrowheads="1"/>
          </p:cNvSpPr>
          <p:nvPr>
            <p:ph type="sldNum" sz="quarter" idx="4"/>
          </p:nvPr>
        </p:nvSpPr>
        <p:spPr bwMode="auto">
          <a:xfrm>
            <a:off x="4522788" y="6734175"/>
            <a:ext cx="560387" cy="2476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ctr">
              <a:defRPr sz="1200" b="1" u="none">
                <a:latin typeface="Arial Narrow" panose="020B0606020202030204" pitchFamily="34" charset="0"/>
              </a:defRPr>
            </a:lvl1pPr>
          </a:lstStyle>
          <a:p>
            <a:fld id="{478BB7B8-D76F-4AAB-B44F-45C29D1313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hf hdr="0" ftr="0" dt="0"/>
  <p:txStyles>
    <p:titleStyle>
      <a:lvl1pPr algn="ctr" defTabSz="966788" rtl="0" eaLnBrk="0" fontAlgn="base" hangingPunct="0">
        <a:spcBef>
          <a:spcPct val="0"/>
        </a:spcBef>
        <a:spcAft>
          <a:spcPct val="0"/>
        </a:spcAft>
        <a:defRPr sz="2100" b="1">
          <a:solidFill>
            <a:schemeClr val="tx2"/>
          </a:solidFill>
          <a:latin typeface="+mj-lt"/>
          <a:ea typeface="+mj-ea"/>
          <a:cs typeface="+mj-cs"/>
        </a:defRPr>
      </a:lvl1pPr>
      <a:lvl2pPr algn="ctr" defTabSz="966788" rtl="0" eaLnBrk="0" fontAlgn="base" hangingPunct="0">
        <a:spcBef>
          <a:spcPct val="0"/>
        </a:spcBef>
        <a:spcAft>
          <a:spcPct val="0"/>
        </a:spcAft>
        <a:defRPr sz="2100" b="1">
          <a:solidFill>
            <a:schemeClr val="tx2"/>
          </a:solidFill>
          <a:latin typeface="Arial Narrow" pitchFamily="34" charset="0"/>
        </a:defRPr>
      </a:lvl2pPr>
      <a:lvl3pPr algn="ctr" defTabSz="966788" rtl="0" eaLnBrk="0" fontAlgn="base" hangingPunct="0">
        <a:spcBef>
          <a:spcPct val="0"/>
        </a:spcBef>
        <a:spcAft>
          <a:spcPct val="0"/>
        </a:spcAft>
        <a:defRPr sz="2100" b="1">
          <a:solidFill>
            <a:schemeClr val="tx2"/>
          </a:solidFill>
          <a:latin typeface="Arial Narrow" pitchFamily="34" charset="0"/>
        </a:defRPr>
      </a:lvl3pPr>
      <a:lvl4pPr algn="ctr" defTabSz="966788" rtl="0" eaLnBrk="0" fontAlgn="base" hangingPunct="0">
        <a:spcBef>
          <a:spcPct val="0"/>
        </a:spcBef>
        <a:spcAft>
          <a:spcPct val="0"/>
        </a:spcAft>
        <a:defRPr sz="2100" b="1">
          <a:solidFill>
            <a:schemeClr val="tx2"/>
          </a:solidFill>
          <a:latin typeface="Arial Narrow" pitchFamily="34" charset="0"/>
        </a:defRPr>
      </a:lvl4pPr>
      <a:lvl5pPr algn="ctr" defTabSz="966788" rtl="0" eaLnBrk="0" fontAlgn="base" hangingPunct="0">
        <a:spcBef>
          <a:spcPct val="0"/>
        </a:spcBef>
        <a:spcAft>
          <a:spcPct val="0"/>
        </a:spcAft>
        <a:defRPr sz="2100" b="1">
          <a:solidFill>
            <a:schemeClr val="tx2"/>
          </a:solidFill>
          <a:latin typeface="Arial Narrow" pitchFamily="34" charset="0"/>
        </a:defRPr>
      </a:lvl5pPr>
      <a:lvl6pPr marL="457200" algn="ctr" defTabSz="966788" rtl="0" fontAlgn="base">
        <a:spcBef>
          <a:spcPct val="0"/>
        </a:spcBef>
        <a:spcAft>
          <a:spcPct val="0"/>
        </a:spcAft>
        <a:defRPr sz="2100" b="1">
          <a:solidFill>
            <a:schemeClr val="tx2"/>
          </a:solidFill>
          <a:latin typeface="Arial Narrow" pitchFamily="34" charset="0"/>
        </a:defRPr>
      </a:lvl6pPr>
      <a:lvl7pPr marL="914400" algn="ctr" defTabSz="966788" rtl="0" fontAlgn="base">
        <a:spcBef>
          <a:spcPct val="0"/>
        </a:spcBef>
        <a:spcAft>
          <a:spcPct val="0"/>
        </a:spcAft>
        <a:defRPr sz="2100" b="1">
          <a:solidFill>
            <a:schemeClr val="tx2"/>
          </a:solidFill>
          <a:latin typeface="Arial Narrow" pitchFamily="34" charset="0"/>
        </a:defRPr>
      </a:lvl7pPr>
      <a:lvl8pPr marL="1371600" algn="ctr" defTabSz="966788" rtl="0" fontAlgn="base">
        <a:spcBef>
          <a:spcPct val="0"/>
        </a:spcBef>
        <a:spcAft>
          <a:spcPct val="0"/>
        </a:spcAft>
        <a:defRPr sz="2100" b="1">
          <a:solidFill>
            <a:schemeClr val="tx2"/>
          </a:solidFill>
          <a:latin typeface="Arial Narrow" pitchFamily="34" charset="0"/>
        </a:defRPr>
      </a:lvl8pPr>
      <a:lvl9pPr marL="1828800" algn="ctr" defTabSz="966788" rtl="0" fontAlgn="base">
        <a:spcBef>
          <a:spcPct val="0"/>
        </a:spcBef>
        <a:spcAft>
          <a:spcPct val="0"/>
        </a:spcAft>
        <a:defRPr sz="2100" b="1">
          <a:solidFill>
            <a:schemeClr val="tx2"/>
          </a:solidFill>
          <a:latin typeface="Arial Narrow" pitchFamily="34" charset="0"/>
        </a:defRPr>
      </a:lvl9pPr>
    </p:titleStyle>
    <p:bodyStyle>
      <a:lvl1pPr marL="361950" indent="-361950" algn="l" defTabSz="966788" rtl="0" eaLnBrk="0" fontAlgn="base" hangingPunct="0">
        <a:lnSpc>
          <a:spcPct val="120000"/>
        </a:lnSpc>
        <a:spcBef>
          <a:spcPct val="20000"/>
        </a:spcBef>
        <a:spcAft>
          <a:spcPct val="0"/>
        </a:spcAft>
        <a:buClr>
          <a:schemeClr val="tx1"/>
        </a:buClr>
        <a:buFont typeface="Wingdings" panose="05000000000000000000" pitchFamily="2" charset="2"/>
        <a:buChar char="v"/>
        <a:defRPr sz="1700" b="1">
          <a:solidFill>
            <a:schemeClr val="tx1"/>
          </a:solidFill>
          <a:latin typeface="+mn-lt"/>
          <a:ea typeface="+mn-ea"/>
          <a:cs typeface="+mn-cs"/>
        </a:defRPr>
      </a:lvl1pPr>
      <a:lvl2pPr marL="785813" indent="-303213" algn="l" defTabSz="966788" rtl="0" eaLnBrk="0" fontAlgn="base" hangingPunct="0">
        <a:lnSpc>
          <a:spcPct val="120000"/>
        </a:lnSpc>
        <a:spcBef>
          <a:spcPct val="20000"/>
        </a:spcBef>
        <a:spcAft>
          <a:spcPct val="0"/>
        </a:spcAft>
        <a:buClr>
          <a:schemeClr val="tx1"/>
        </a:buClr>
        <a:buFont typeface="Arial" panose="020B0604020202020204" pitchFamily="34" charset="0"/>
        <a:buChar char="–"/>
        <a:defRPr sz="1500">
          <a:solidFill>
            <a:schemeClr val="tx1"/>
          </a:solidFill>
          <a:latin typeface="+mn-lt"/>
        </a:defRPr>
      </a:lvl2pPr>
      <a:lvl3pPr marL="1208088" indent="-241300" algn="l" defTabSz="966788" rtl="0" eaLnBrk="0" fontAlgn="base" hangingPunct="0">
        <a:lnSpc>
          <a:spcPct val="120000"/>
        </a:lnSpc>
        <a:spcBef>
          <a:spcPct val="20000"/>
        </a:spcBef>
        <a:spcAft>
          <a:spcPct val="0"/>
        </a:spcAft>
        <a:buClr>
          <a:schemeClr val="tx1"/>
        </a:buClr>
        <a:buFont typeface="Wingdings" panose="05000000000000000000" pitchFamily="2" charset="2"/>
        <a:buChar char="s"/>
        <a:defRPr sz="1300">
          <a:solidFill>
            <a:schemeClr val="tx1"/>
          </a:solidFill>
          <a:latin typeface="+mn-lt"/>
        </a:defRPr>
      </a:lvl3pPr>
      <a:lvl4pPr marL="1692275" indent="-242888"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4pPr>
      <a:lvl5pPr marL="2174875" indent="-241300"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5pPr>
      <a:lvl6pPr marL="26320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6pPr>
      <a:lvl7pPr marL="30892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7pPr>
      <a:lvl8pPr marL="35464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8pPr>
      <a:lvl9pPr marL="40036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8.png"/><Relationship Id="rId10" Type="http://schemas.openxmlformats.org/officeDocument/2006/relationships/image" Target="../media/image24.jpeg"/><Relationship Id="rId4" Type="http://schemas.openxmlformats.org/officeDocument/2006/relationships/oleObject" Target="../embeddings/oleObject1.bin"/><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1066800" y="0"/>
            <a:ext cx="7543800" cy="7315200"/>
            <a:chOff x="1066800" y="0"/>
            <a:chExt cx="7543800" cy="7315200"/>
          </a:xfrm>
        </p:grpSpPr>
        <p:pic>
          <p:nvPicPr>
            <p:cNvPr id="4098" name="Picture 3" descr="B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0"/>
              <a:ext cx="7543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Back.jpg"/>
            <p:cNvPicPr>
              <a:picLocks noChangeAspect="1"/>
            </p:cNvPicPr>
            <p:nvPr/>
          </p:nvPicPr>
          <p:blipFill rotWithShape="1">
            <a:blip r:embed="rId3" cstate="print">
              <a:extLst>
                <a:ext uri="{28A0092B-C50C-407E-A947-70E740481C1C}">
                  <a14:useLocalDpi xmlns:a14="http://schemas.microsoft.com/office/drawing/2010/main" val="0"/>
                </a:ext>
              </a:extLst>
            </a:blip>
            <a:srcRect l="1529" t="73936" b="1"/>
            <a:stretch/>
          </p:blipFill>
          <p:spPr bwMode="auto">
            <a:xfrm>
              <a:off x="1530888" y="5029200"/>
              <a:ext cx="66987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8934" r="70430" b="31282"/>
            <a:stretch/>
          </p:blipFill>
          <p:spPr>
            <a:xfrm>
              <a:off x="3545987" y="1098545"/>
              <a:ext cx="2553533" cy="38417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575" t="36530" r="53881" b="38082"/>
            <a:stretch/>
          </p:blipFill>
          <p:spPr>
            <a:xfrm>
              <a:off x="2655240" y="1810040"/>
              <a:ext cx="4431360" cy="359462"/>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5862" t="36530" r="5787" b="38450"/>
            <a:stretch/>
          </p:blipFill>
          <p:spPr>
            <a:xfrm>
              <a:off x="2286000" y="2133600"/>
              <a:ext cx="5157440" cy="35425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9049" t="21011" r="22285" b="17424"/>
            <a:stretch/>
          </p:blipFill>
          <p:spPr>
            <a:xfrm>
              <a:off x="2133600" y="2779592"/>
              <a:ext cx="5469831" cy="634178"/>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9427" r="21298"/>
            <a:stretch/>
          </p:blipFill>
          <p:spPr>
            <a:xfrm>
              <a:off x="2057400" y="3793352"/>
              <a:ext cx="5526613" cy="1030095"/>
            </a:xfrm>
            <a:prstGeom prst="rect">
              <a:avLst/>
            </a:prstGeom>
          </p:spPr>
        </p:pic>
      </p:grpSp>
    </p:spTree>
    <p:extLst>
      <p:ext uri="{BB962C8B-B14F-4D97-AF65-F5344CB8AC3E}">
        <p14:creationId xmlns:p14="http://schemas.microsoft.com/office/powerpoint/2010/main" val="270034743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6200" y="304800"/>
            <a:ext cx="9491062" cy="6467074"/>
            <a:chOff x="0" y="304800"/>
            <a:chExt cx="9601200" cy="7715258"/>
          </a:xfrm>
        </p:grpSpPr>
        <p:sp>
          <p:nvSpPr>
            <p:cNvPr id="7172" name="Rectangle 4"/>
            <p:cNvSpPr>
              <a:spLocks noChangeArrowheads="1"/>
            </p:cNvSpPr>
            <p:nvPr/>
          </p:nvSpPr>
          <p:spPr bwMode="auto">
            <a:xfrm>
              <a:off x="693758" y="2463105"/>
              <a:ext cx="8479268" cy="555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buFont typeface="Wingdings" panose="05000000000000000000" pitchFamily="2" charset="2"/>
                <a:buChar char="v"/>
              </a:pP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 Nearly All Developmental Risk is Subsurface Related, ~</a:t>
              </a:r>
              <a:r>
                <a:rPr lang="en-US" altLang="en-US" sz="18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50% of Geothermal </a:t>
              </a:r>
              <a:endPar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200"/>
                </a:spcAft>
              </a:pPr>
              <a:r>
                <a:rPr lang="en-US" altLang="en-US" sz="18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 </a:t>
              </a: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     Drilling </a:t>
              </a:r>
              <a:r>
                <a:rPr lang="en-US" altLang="en-US" sz="18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or Wells Fail </a:t>
              </a: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Objectives:</a:t>
              </a:r>
            </a:p>
            <a:p>
              <a:pPr marL="548640" lvl="1"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Presence or quality of resource, geologic voids, instability, mechanical failures</a:t>
              </a:r>
            </a:p>
            <a:p>
              <a:pPr marL="365760" lvl="1" indent="0">
                <a:spcBef>
                  <a:spcPts val="100"/>
                </a:spcBef>
              </a:pPr>
              <a:endParaRPr lang="en-US" sz="2000" u="none" dirty="0" smtClean="0">
                <a:solidFill>
                  <a:srgbClr val="0357BD"/>
                </a:solidFill>
                <a:latin typeface="Calibri" panose="020F0502020204030204" pitchFamily="34" charset="0"/>
                <a:cs typeface="Calibri" panose="020F0502020204030204" pitchFamily="34" charset="0"/>
              </a:endParaRPr>
            </a:p>
            <a:p>
              <a:pPr marL="285750" indent="-285750">
                <a:lnSpc>
                  <a:spcPct val="107000"/>
                </a:lnSpc>
                <a:spcAft>
                  <a:spcPts val="200"/>
                </a:spcAft>
                <a:buFont typeface="Wingdings" panose="05000000000000000000" pitchFamily="2" charset="2"/>
                <a:buChar char="v"/>
              </a:pP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 Traditional Solutions </a:t>
              </a: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altLang="en-US" sz="18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 New Solutions:</a:t>
              </a:r>
            </a:p>
            <a:p>
              <a:pPr marL="548640" lvl="1" indent="-182880">
                <a:spcBef>
                  <a:spcPts val="100"/>
                </a:spcBef>
                <a:spcAft>
                  <a:spcPts val="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Traditionally, nothing offered against resource quality </a:t>
              </a:r>
              <a:r>
                <a:rPr lang="en-US" sz="16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a:t>
              </a: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DTS halves exposure,   </a:t>
              </a:r>
            </a:p>
            <a:p>
              <a:pPr marL="365760" lvl="1" indent="0">
                <a:spcBef>
                  <a:spcPts val="0"/>
                </a:spcBef>
                <a:spcAft>
                  <a:spcPts val="0"/>
                </a:spcAft>
              </a:pP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doubles economic viability.</a:t>
              </a:r>
            </a:p>
            <a:p>
              <a:pPr marL="365760" lvl="1" indent="0">
                <a:spcBef>
                  <a:spcPts val="100"/>
                </a:spcBef>
                <a:spcAft>
                  <a:spcPts val="0"/>
                </a:spcAft>
              </a:pPr>
              <a:endParaRPr lang="en-US" sz="1400" u="none" dirty="0">
                <a:solidFill>
                  <a:srgbClr val="0357BD"/>
                </a:solidFill>
                <a:latin typeface="Calibri" panose="020F0502020204030204" pitchFamily="34" charset="0"/>
                <a:cs typeface="Calibri" panose="020F0502020204030204" pitchFamily="34" charset="0"/>
              </a:endParaRPr>
            </a:p>
            <a:p>
              <a:pPr marL="548640" lvl="1" indent="-182880">
                <a:spcBef>
                  <a:spcPts val="100"/>
                </a:spcBef>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Unplanned well casings to isolate unceasing geologic issues exceed budget, restrict </a:t>
              </a:r>
            </a:p>
            <a:p>
              <a:pPr marL="365760" lvl="1" indent="0">
                <a:spcBef>
                  <a:spcPts val="0"/>
                </a:spcBef>
                <a:spcAft>
                  <a:spcPts val="300"/>
                </a:spcAft>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productivity </a:t>
              </a:r>
              <a:r>
                <a:rPr lang="en-US" sz="16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a:t>
              </a: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DTS single diameter well capabilities guarantee producible diameter.</a:t>
              </a:r>
            </a:p>
            <a:p>
              <a:pPr marL="365760" lvl="1" indent="0">
                <a:spcBef>
                  <a:spcPts val="100"/>
                </a:spcBef>
                <a:spcAft>
                  <a:spcPts val="0"/>
                </a:spcAft>
              </a:pPr>
              <a:endParaRPr lang="en-US" sz="1400" u="none" dirty="0" smtClean="0">
                <a:solidFill>
                  <a:srgbClr val="0357BD"/>
                </a:solidFill>
                <a:latin typeface="Calibri" panose="020F0502020204030204" pitchFamily="34" charset="0"/>
                <a:cs typeface="Calibri" panose="020F0502020204030204" pitchFamily="34" charset="0"/>
              </a:endParaRPr>
            </a:p>
            <a:p>
              <a:pPr marL="548640" lvl="1"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Geologic </a:t>
              </a:r>
              <a:r>
                <a:rPr lang="en-US" sz="1600" u="none" dirty="0">
                  <a:solidFill>
                    <a:srgbClr val="0357BD"/>
                  </a:solidFill>
                  <a:latin typeface="Calibri" panose="020F0502020204030204" pitchFamily="34" charset="0"/>
                  <a:cs typeface="Calibri" panose="020F0502020204030204" pitchFamily="34" charset="0"/>
                </a:rPr>
                <a:t>stress </a:t>
              </a:r>
              <a:r>
                <a:rPr lang="en-US" sz="1600" u="none" dirty="0" smtClean="0">
                  <a:solidFill>
                    <a:srgbClr val="0357BD"/>
                  </a:solidFill>
                  <a:latin typeface="Calibri" panose="020F0502020204030204" pitchFamily="34" charset="0"/>
                  <a:cs typeface="Calibri" panose="020F0502020204030204" pitchFamily="34" charset="0"/>
                </a:rPr>
                <a:t>failures require redrill </a:t>
              </a:r>
              <a:r>
                <a:rPr lang="en-US" sz="16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a:t>
              </a: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DTS eliminates &gt;90% of problem sources</a:t>
              </a:r>
            </a:p>
            <a:p>
              <a:pPr marL="365760" lvl="1" indent="0">
                <a:spcBef>
                  <a:spcPts val="100"/>
                </a:spcBef>
                <a:spcAft>
                  <a:spcPts val="0"/>
                </a:spcAft>
              </a:pPr>
              <a:endParaRPr lang="en-US" sz="14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marL="548640" lvl="1"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Later casing failures = lost production &amp; infrastructure, require additional investments:</a:t>
              </a:r>
            </a:p>
            <a:p>
              <a:pPr marL="365760" lvl="1" indent="0">
                <a:spcBef>
                  <a:spcPts val="0"/>
                </a:spcBef>
                <a:spcAft>
                  <a:spcPts val="300"/>
                </a:spcAft>
              </a:pP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a:t>
              </a:r>
              <a:r>
                <a:rPr lang="en-US" sz="16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DTS wellbore strengthening perfects conditions for long-term integrity</a:t>
              </a:r>
            </a:p>
            <a:p>
              <a:pPr marL="365760" lvl="1" indent="0">
                <a:spcBef>
                  <a:spcPts val="0"/>
                </a:spcBef>
                <a:spcAft>
                  <a:spcPts val="600"/>
                </a:spcAft>
              </a:pPr>
              <a:r>
                <a:rPr lang="en-US" altLang="en-US" sz="1600" u="none" dirty="0">
                  <a:solidFill>
                    <a:srgbClr val="0357BD"/>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en-US" sz="1600" u="none" dirty="0" smtClean="0">
                  <a:solidFill>
                    <a:srgbClr val="0357BD"/>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altLang="en-US" sz="16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altLang="en-US" sz="1600" u="none" dirty="0" smtClean="0">
                  <a:solidFill>
                    <a:srgbClr val="0357BD"/>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DTS remediation restores full production diameter </a:t>
              </a:r>
              <a:endParaRPr lang="en-US" altLang="en-US" sz="1600" b="1" u="none" dirty="0">
                <a:solidFill>
                  <a:srgbClr val="0357BD"/>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9</a:t>
            </a:r>
            <a:endParaRPr lang="en-US" altLang="en-US" sz="1200" dirty="0" smtClean="0"/>
          </a:p>
          <a:p>
            <a:pPr>
              <a:lnSpc>
                <a:spcPct val="100000"/>
              </a:lnSpc>
              <a:spcBef>
                <a:spcPct val="0"/>
              </a:spcBef>
              <a:buClrTx/>
              <a:buFontTx/>
              <a:buNone/>
            </a:pPr>
            <a:endParaRPr lang="en-US" altLang="en-US" sz="1200" dirty="0" smtClean="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6410738"/>
            <a:ext cx="723929" cy="818355"/>
          </a:xfrm>
          <a:prstGeom prst="rect">
            <a:avLst/>
          </a:prstGeom>
        </p:spPr>
      </p:pic>
      <p:sp>
        <p:nvSpPr>
          <p:cNvPr id="9" name="Rectangle 4"/>
          <p:cNvSpPr>
            <a:spLocks noChangeArrowheads="1"/>
          </p:cNvSpPr>
          <p:nvPr/>
        </p:nvSpPr>
        <p:spPr bwMode="auto">
          <a:xfrm>
            <a:off x="2133600" y="1320635"/>
            <a:ext cx="502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ts val="2400"/>
              </a:lnSpc>
            </a:pPr>
            <a:r>
              <a:rPr lang="en-US" altLang="en-US" sz="2200" b="1" u="none" dirty="0" smtClean="0">
                <a:solidFill>
                  <a:srgbClr val="034EA9"/>
                </a:solidFill>
                <a:latin typeface="Calibri" panose="020F0502020204030204" pitchFamily="34" charset="0"/>
                <a:ea typeface="Calibri" panose="020F0502020204030204" pitchFamily="34" charset="0"/>
                <a:cs typeface="Calibri" panose="020F0502020204030204" pitchFamily="34" charset="0"/>
              </a:rPr>
              <a:t>DTS TECHNOLOGY’S RISK MITIGATION  OF GEOTHERMAL DEVELOPMENT </a:t>
            </a:r>
            <a:endParaRPr lang="en-US" altLang="en-US" sz="2200" i="1" u="none" dirty="0">
              <a:solidFill>
                <a:srgbClr val="034EA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6309897"/>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sp>
          <p:nvSpPr>
            <p:cNvPr id="6148" name="Rectangle 3"/>
            <p:cNvSpPr>
              <a:spLocks noChangeArrowheads="1"/>
            </p:cNvSpPr>
            <p:nvPr/>
          </p:nvSpPr>
          <p:spPr bwMode="auto">
            <a:xfrm>
              <a:off x="967763" y="2504197"/>
              <a:ext cx="7708425" cy="3439403"/>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spcAft>
                  <a:spcPts val="30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Multi-product </a:t>
              </a:r>
              <a:r>
                <a:rPr lang="en-US" sz="2000" b="1" u="none" dirty="0">
                  <a:solidFill>
                    <a:srgbClr val="0357BD"/>
                  </a:solidFill>
                  <a:latin typeface="Calibri" panose="020F0502020204030204" pitchFamily="34" charset="0"/>
                  <a:cs typeface="Calibri" panose="020F0502020204030204" pitchFamily="34" charset="0"/>
                </a:rPr>
                <a:t>customer traction prior to </a:t>
              </a:r>
              <a:r>
                <a:rPr lang="en-US" sz="2000" b="1" u="none" dirty="0" smtClean="0">
                  <a:solidFill>
                    <a:srgbClr val="0357BD"/>
                  </a:solidFill>
                  <a:latin typeface="Calibri" panose="020F0502020204030204" pitchFamily="34" charset="0"/>
                  <a:cs typeface="Calibri" panose="020F0502020204030204" pitchFamily="34" charset="0"/>
                </a:rPr>
                <a:t>availability</a:t>
              </a:r>
            </a:p>
            <a:p>
              <a:pPr>
                <a:spcAft>
                  <a:spcPts val="300"/>
                </a:spcAft>
              </a:pPr>
              <a:endParaRPr lang="en-US" sz="2000" b="1"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No </a:t>
              </a:r>
              <a:r>
                <a:rPr lang="en-US" sz="2000" b="1" u="none" dirty="0">
                  <a:solidFill>
                    <a:srgbClr val="0357BD"/>
                  </a:solidFill>
                  <a:latin typeface="Calibri" panose="020F0502020204030204" pitchFamily="34" charset="0"/>
                  <a:cs typeface="Calibri" panose="020F0502020204030204" pitchFamily="34" charset="0"/>
                </a:rPr>
                <a:t>economic </a:t>
              </a:r>
              <a:r>
                <a:rPr lang="en-US" sz="2000" b="1" u="none" dirty="0" smtClean="0">
                  <a:solidFill>
                    <a:srgbClr val="0357BD"/>
                  </a:solidFill>
                  <a:latin typeface="Calibri" panose="020F0502020204030204" pitchFamily="34" charset="0"/>
                  <a:cs typeface="Calibri" panose="020F0502020204030204" pitchFamily="34" charset="0"/>
                </a:rPr>
                <a:t>drilling or well solutions available </a:t>
              </a:r>
              <a:r>
                <a:rPr lang="en-US" sz="2000" b="1" u="none" dirty="0">
                  <a:solidFill>
                    <a:srgbClr val="0357BD"/>
                  </a:solidFill>
                  <a:latin typeface="Calibri" panose="020F0502020204030204" pitchFamily="34" charset="0"/>
                  <a:cs typeface="Calibri" panose="020F0502020204030204" pitchFamily="34" charset="0"/>
                </a:rPr>
                <a:t>to </a:t>
              </a:r>
              <a:r>
                <a:rPr lang="en-US" sz="2000" b="1" u="none" dirty="0" smtClean="0">
                  <a:solidFill>
                    <a:srgbClr val="0357BD"/>
                  </a:solidFill>
                  <a:latin typeface="Calibri" panose="020F0502020204030204" pitchFamily="34" charset="0"/>
                  <a:cs typeface="Calibri" panose="020F0502020204030204" pitchFamily="34" charset="0"/>
                </a:rPr>
                <a:t>producers</a:t>
              </a:r>
            </a:p>
            <a:p>
              <a:pPr marL="285750" indent="-285750">
                <a:spcAft>
                  <a:spcPts val="300"/>
                </a:spcAft>
                <a:buFont typeface="Wingdings" panose="05000000000000000000" pitchFamily="2" charset="2"/>
                <a:buChar char="v"/>
              </a:pPr>
              <a:endParaRPr lang="en-US" sz="2000" b="1"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2.5% annual loss of multi-million dollar wells, “unfixable” damage </a:t>
              </a:r>
            </a:p>
            <a:p>
              <a:pPr>
                <a:spcAft>
                  <a:spcPts val="300"/>
                </a:spcAft>
              </a:pPr>
              <a:r>
                <a:rPr lang="en-US" sz="2000" b="1"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endParaRPr lang="en-US" sz="2000" b="1"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Elimination of catastrophic geology stabilization </a:t>
              </a:r>
              <a:r>
                <a:rPr lang="en-US" sz="2000" b="1" u="none" dirty="0" smtClean="0">
                  <a:solidFill>
                    <a:srgbClr val="0357BD"/>
                  </a:solidFill>
                  <a:latin typeface="Calibri" panose="020F0502020204030204" pitchFamily="34" charset="0"/>
                  <a:cs typeface="Calibri" panose="020F0502020204030204" pitchFamily="34" charset="0"/>
                </a:rPr>
                <a:t>incidences</a:t>
              </a:r>
              <a:endParaRPr lang="en-US" sz="2000" u="none" dirty="0">
                <a:solidFill>
                  <a:srgbClr val="FF0000"/>
                </a:solidFill>
                <a:latin typeface="Calibri" panose="020F0502020204030204" pitchFamily="34" charset="0"/>
                <a:cs typeface="Calibri" panose="020F0502020204030204" pitchFamily="34" charset="0"/>
              </a:endParaRPr>
            </a:p>
            <a:p>
              <a:endParaRPr lang="en-US" sz="2000" u="none" dirty="0">
                <a:solidFill>
                  <a:srgbClr val="0357BD"/>
                </a:solidFill>
                <a:latin typeface="Calibri" panose="020F0502020204030204" pitchFamily="34" charset="0"/>
                <a:cs typeface="Calibri" panose="020F0502020204030204" pitchFamily="34" charset="0"/>
              </a:endParaRPr>
            </a:p>
            <a:p>
              <a:pPr marL="285750" indent="-285750">
                <a:spcAft>
                  <a:spcPts val="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Customers &amp; investors:  producers, developers, sovereign wealth </a:t>
              </a:r>
            </a:p>
            <a:p>
              <a:pPr>
                <a:spcAft>
                  <a:spcPts val="0"/>
                </a:spcAft>
              </a:pPr>
              <a:r>
                <a:rPr lang="en-US" sz="2000" b="1" u="none" dirty="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     funds, reconstruction &amp; redevelopment agencies in 40+ countries.</a:t>
              </a:r>
            </a:p>
          </p:txBody>
        </p:sp>
        <p:sp>
          <p:nvSpPr>
            <p:cNvPr id="7172" name="Rectangle 4"/>
            <p:cNvSpPr>
              <a:spLocks noChangeArrowheads="1"/>
            </p:cNvSpPr>
            <p:nvPr/>
          </p:nvSpPr>
          <p:spPr bwMode="auto">
            <a:xfrm>
              <a:off x="505258" y="1739800"/>
              <a:ext cx="8633437" cy="5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6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Market Pre-Acceptance of DTS Technology</a:t>
              </a:r>
              <a:endParaRPr lang="en-US" altLang="en-US" sz="26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10</a:t>
            </a:r>
            <a:endParaRPr lang="en-US" altLang="en-US" sz="1200" dirty="0" smtClean="0"/>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1066404462"/>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213872"/>
            <a:chOff x="0" y="304800"/>
            <a:chExt cx="9601200" cy="6213872"/>
          </a:xfrm>
        </p:grpSpPr>
        <p:sp>
          <p:nvSpPr>
            <p:cNvPr id="6148" name="Rectangle 3"/>
            <p:cNvSpPr>
              <a:spLocks noChangeArrowheads="1"/>
            </p:cNvSpPr>
            <p:nvPr/>
          </p:nvSpPr>
          <p:spPr bwMode="auto">
            <a:xfrm>
              <a:off x="736511" y="2209800"/>
              <a:ext cx="8325100" cy="4308872"/>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spcAft>
                  <a:spcPts val="300"/>
                </a:spcAft>
                <a:buFont typeface="Wingdings" panose="05000000000000000000" pitchFamily="2" charset="2"/>
                <a:buChar char="v"/>
              </a:pPr>
              <a:r>
                <a:rPr lang="en-US" sz="2000" b="1" u="none" dirty="0" smtClean="0">
                  <a:solidFill>
                    <a:srgbClr val="0355B9"/>
                  </a:solidFill>
                  <a:latin typeface="Calibri" panose="020F0502020204030204" pitchFamily="34" charset="0"/>
                  <a:cs typeface="Calibri" panose="020F0502020204030204" pitchFamily="34" charset="0"/>
                </a:rPr>
                <a:t> </a:t>
              </a:r>
              <a:r>
                <a:rPr lang="en-US" b="1" u="none" dirty="0" smtClean="0">
                  <a:solidFill>
                    <a:srgbClr val="0355B9"/>
                  </a:solidFill>
                  <a:latin typeface="Calibri" panose="020F0502020204030204" pitchFamily="34" charset="0"/>
                  <a:cs typeface="Calibri" panose="020F0502020204030204" pitchFamily="34" charset="0"/>
                </a:rPr>
                <a:t>Integrated </a:t>
              </a:r>
              <a:r>
                <a:rPr lang="en-US" b="1" u="none" dirty="0">
                  <a:solidFill>
                    <a:srgbClr val="0355B9"/>
                  </a:solidFill>
                  <a:latin typeface="Calibri" panose="020F0502020204030204" pitchFamily="34" charset="0"/>
                  <a:cs typeface="Calibri" panose="020F0502020204030204" pitchFamily="34" charset="0"/>
                </a:rPr>
                <a:t>supply chain minimizes </a:t>
              </a:r>
              <a:r>
                <a:rPr lang="en-US" b="1" u="none" dirty="0" smtClean="0">
                  <a:solidFill>
                    <a:srgbClr val="0355B9"/>
                  </a:solidFill>
                  <a:latin typeface="Calibri" panose="020F0502020204030204" pitchFamily="34" charset="0"/>
                  <a:cs typeface="Calibri" panose="020F0502020204030204" pitchFamily="34" charset="0"/>
                </a:rPr>
                <a:t>other major </a:t>
              </a:r>
              <a:r>
                <a:rPr lang="en-US" b="1" u="none" dirty="0">
                  <a:solidFill>
                    <a:srgbClr val="0355B9"/>
                  </a:solidFill>
                  <a:latin typeface="Calibri" panose="020F0502020204030204" pitchFamily="34" charset="0"/>
                  <a:cs typeface="Calibri" panose="020F0502020204030204" pitchFamily="34" charset="0"/>
                </a:rPr>
                <a:t>costs, assures availability</a:t>
              </a:r>
            </a:p>
            <a:p>
              <a:pPr marL="731520" lvl="1" indent="-274320">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Power plant, drilling, steel account for 80% of developmental investment</a:t>
              </a:r>
            </a:p>
            <a:p>
              <a:pPr marL="731520" lvl="1" indent="-274320">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Commodity materials and services pricing are cyclical, volatile</a:t>
              </a:r>
            </a:p>
            <a:p>
              <a:pPr marL="731520" lvl="1" indent="-274320">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Supply chain shortages &amp; inflation are detrimental, often blocking development  </a:t>
              </a:r>
            </a:p>
            <a:p>
              <a:endParaRPr lang="en-US" sz="1400" b="1" u="none" dirty="0" smtClean="0">
                <a:solidFill>
                  <a:srgbClr val="0357BD"/>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b="1" u="none" dirty="0">
                  <a:solidFill>
                    <a:srgbClr val="0357BD"/>
                  </a:solidFill>
                  <a:latin typeface="Calibri" panose="020F0502020204030204" pitchFamily="34" charset="0"/>
                  <a:cs typeface="Calibri" panose="020F0502020204030204" pitchFamily="34" charset="0"/>
                </a:rPr>
                <a:t> </a:t>
              </a:r>
              <a:r>
                <a:rPr lang="en-US" b="1" u="none" dirty="0" smtClean="0">
                  <a:solidFill>
                    <a:srgbClr val="0357BD"/>
                  </a:solidFill>
                  <a:latin typeface="Calibri" panose="020F0502020204030204" pitchFamily="34" charset="0"/>
                  <a:cs typeface="Calibri" panose="020F0502020204030204" pitchFamily="34" charset="0"/>
                </a:rPr>
                <a:t>Supply chain acquisition</a:t>
              </a:r>
            </a:p>
            <a:p>
              <a:pPr marL="731520" lvl="1" indent="-274320">
                <a:spcBef>
                  <a:spcPts val="300"/>
                </a:spcBef>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Five-year market caps may vary 2400%</a:t>
              </a:r>
            </a:p>
            <a:p>
              <a:pPr marL="731520" lvl="1" indent="-274320">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Controlling interest investments are self-sustaining through normal business</a:t>
              </a:r>
              <a:endParaRPr lang="en-US" sz="1650" u="none" dirty="0">
                <a:solidFill>
                  <a:srgbClr val="0355B9"/>
                </a:solidFill>
                <a:latin typeface="Calibri" panose="020F0502020204030204" pitchFamily="34" charset="0"/>
                <a:cs typeface="Calibri" panose="020F0502020204030204" pitchFamily="34" charset="0"/>
              </a:endParaRPr>
            </a:p>
            <a:p>
              <a:pPr marL="731520" lvl="1" indent="-274320">
                <a:spcAft>
                  <a:spcPts val="300"/>
                </a:spcAft>
                <a:buFont typeface="Calibri" panose="020F0502020204030204" pitchFamily="34" charset="0"/>
                <a:buChar char="─"/>
              </a:pPr>
              <a:r>
                <a:rPr lang="en-US" sz="1650" u="none" dirty="0" smtClean="0">
                  <a:solidFill>
                    <a:srgbClr val="0355B9"/>
                  </a:solidFill>
                  <a:latin typeface="Calibri" panose="020F0502020204030204" pitchFamily="34" charset="0"/>
                  <a:cs typeface="Calibri" panose="020F0502020204030204" pitchFamily="34" charset="0"/>
                </a:rPr>
                <a:t>Geothermal business adds revenue, stability, spreads costs, deploys spare capacity</a:t>
              </a:r>
            </a:p>
            <a:p>
              <a:pPr marL="457200" lvl="1" indent="0">
                <a:spcAft>
                  <a:spcPts val="300"/>
                </a:spcAft>
              </a:pPr>
              <a:endParaRPr lang="en-US" sz="1600" u="none" dirty="0">
                <a:solidFill>
                  <a:srgbClr val="0355B9"/>
                </a:solidFill>
                <a:latin typeface="Calibri" panose="020F0502020204030204" pitchFamily="34" charset="0"/>
                <a:cs typeface="Calibri" panose="020F0502020204030204" pitchFamily="34" charset="0"/>
              </a:endParaRPr>
            </a:p>
            <a:p>
              <a:pPr marL="342900" indent="-342900">
                <a:spcAft>
                  <a:spcPts val="400"/>
                </a:spcAft>
                <a:buFont typeface="Wingdings" panose="05000000000000000000" pitchFamily="2" charset="2"/>
                <a:buChar char="v"/>
              </a:pPr>
              <a:r>
                <a:rPr lang="en-US" b="1" u="none" dirty="0">
                  <a:solidFill>
                    <a:srgbClr val="0357BD"/>
                  </a:solidFill>
                  <a:latin typeface="Calibri" panose="020F0502020204030204" pitchFamily="34" charset="0"/>
                  <a:cs typeface="Calibri" panose="020F0502020204030204" pitchFamily="34" charset="0"/>
                </a:rPr>
                <a:t>Results</a:t>
              </a:r>
            </a:p>
            <a:p>
              <a:pPr marL="457200">
                <a:spcBef>
                  <a:spcPts val="0"/>
                </a:spcBef>
                <a:spcAft>
                  <a:spcPts val="800"/>
                </a:spcAft>
              </a:pPr>
              <a:r>
                <a:rPr lang="en-US" sz="165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b="1" i="1" dirty="0" smtClean="0">
                  <a:solidFill>
                    <a:srgbClr val="0357BD"/>
                  </a:solidFill>
                  <a:latin typeface="Calibri" panose="020F0502020204030204" pitchFamily="34" charset="0"/>
                  <a:cs typeface="Calibri" panose="020F0502020204030204" pitchFamily="34" charset="0"/>
                </a:rPr>
                <a:t>Cuts another</a:t>
              </a:r>
              <a:r>
                <a:rPr lang="en-US" sz="165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b="1" i="1" dirty="0">
                  <a:solidFill>
                    <a:srgbClr val="0357BD"/>
                  </a:solidFill>
                  <a:latin typeface="Calibri" panose="020F0502020204030204" pitchFamily="34" charset="0"/>
                  <a:cs typeface="Calibri" panose="020F0502020204030204" pitchFamily="34" charset="0"/>
                  <a:sym typeface="Wingdings" panose="05000000000000000000" pitchFamily="2" charset="2"/>
                </a:rPr>
                <a:t>25% of total development cost</a:t>
              </a:r>
            </a:p>
            <a:p>
              <a:pPr marL="457200">
                <a:spcBef>
                  <a:spcPts val="300"/>
                </a:spcBef>
              </a:pPr>
              <a:r>
                <a:rPr lang="en-US" sz="165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Integrated supply chain + DTS Tech </a:t>
              </a:r>
              <a:r>
                <a:rPr lang="en-US" sz="1650" b="1" i="1" dirty="0">
                  <a:solidFill>
                    <a:srgbClr val="0357BD"/>
                  </a:solidFill>
                  <a:latin typeface="Calibri" panose="020F0502020204030204" pitchFamily="34" charset="0"/>
                  <a:cs typeface="Calibri" panose="020F0502020204030204" pitchFamily="34" charset="0"/>
                  <a:sym typeface="Wingdings" panose="05000000000000000000" pitchFamily="2" charset="2"/>
                </a:rPr>
                <a:t>renders geothermal the most economic </a:t>
              </a:r>
              <a:r>
                <a:rPr lang="en-US" sz="165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p>
            <a:p>
              <a:pPr marL="457200">
                <a:spcBef>
                  <a:spcPts val="300"/>
                </a:spcBef>
              </a:pPr>
              <a:r>
                <a:rPr lang="en-US" sz="1650" b="1" i="1"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b="1" i="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65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renewable by </a:t>
              </a:r>
              <a:r>
                <a:rPr lang="en-US" sz="1650" b="1" i="1" dirty="0">
                  <a:solidFill>
                    <a:srgbClr val="0357BD"/>
                  </a:solidFill>
                  <a:latin typeface="Calibri" panose="020F0502020204030204" pitchFamily="34" charset="0"/>
                  <a:cs typeface="Calibri" panose="020F0502020204030204" pitchFamily="34" charset="0"/>
                  <a:sym typeface="Wingdings" panose="05000000000000000000" pitchFamily="2" charset="2"/>
                </a:rPr>
                <a:t>a factor of </a:t>
              </a:r>
              <a:r>
                <a:rPr lang="en-US" sz="165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60%.</a:t>
              </a:r>
              <a:endParaRPr lang="en-US" sz="1650" b="1" i="1" dirty="0">
                <a:solidFill>
                  <a:srgbClr val="0357BD"/>
                </a:solidFill>
                <a:latin typeface="Calibri" panose="020F0502020204030204" pitchFamily="34" charset="0"/>
                <a:cs typeface="Calibri" panose="020F0502020204030204" pitchFamily="34" charset="0"/>
                <a:sym typeface="Wingdings" panose="05000000000000000000" pitchFamily="2" charset="2"/>
              </a:endParaRPr>
            </a:p>
          </p:txBody>
        </p:sp>
        <p:sp>
          <p:nvSpPr>
            <p:cNvPr id="7172" name="Rectangle 4"/>
            <p:cNvSpPr>
              <a:spLocks noChangeArrowheads="1"/>
            </p:cNvSpPr>
            <p:nvPr/>
          </p:nvSpPr>
          <p:spPr bwMode="auto">
            <a:xfrm>
              <a:off x="2046943" y="1143000"/>
              <a:ext cx="5395898" cy="59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8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SOLUTION-B EXPLAINED</a:t>
              </a:r>
              <a:r>
                <a:rPr lang="en-US" altLang="en-US" sz="32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 </a:t>
              </a:r>
              <a:endParaRPr lang="en-US" altLang="en-US" sz="32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7010400"/>
            <a:ext cx="381000"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11</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685800" y="1629141"/>
            <a:ext cx="8001000" cy="4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2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Supply Chain Acquisition &amp; Integration </a:t>
            </a:r>
            <a:endParaRPr lang="en-US" altLang="en-US" sz="22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6410738"/>
            <a:ext cx="723929" cy="818355"/>
          </a:xfrm>
          <a:prstGeom prst="rect">
            <a:avLst/>
          </a:prstGeom>
        </p:spPr>
      </p:pic>
    </p:spTree>
    <p:extLst>
      <p:ext uri="{BB962C8B-B14F-4D97-AF65-F5344CB8AC3E}">
        <p14:creationId xmlns:p14="http://schemas.microsoft.com/office/powerpoint/2010/main" val="445996428"/>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6991350"/>
            <a:ext cx="440812" cy="247650"/>
          </a:xfrm>
        </p:spPr>
        <p:txBody>
          <a:bodyPr/>
          <a:lstStyle/>
          <a:p>
            <a:fld id="{BD476D24-B34A-40E1-A6F2-275D32C402DB}" type="slidenum">
              <a:rPr lang="en-US" smtClean="0"/>
              <a:pPr/>
              <a:t>12</a:t>
            </a:fld>
            <a:endParaRPr lang="en-US" dirty="0"/>
          </a:p>
        </p:txBody>
      </p:sp>
      <p:sp>
        <p:nvSpPr>
          <p:cNvPr id="5" name="Rectangle 4"/>
          <p:cNvSpPr>
            <a:spLocks noChangeArrowheads="1"/>
          </p:cNvSpPr>
          <p:nvPr/>
        </p:nvSpPr>
        <p:spPr bwMode="auto">
          <a:xfrm>
            <a:off x="304800" y="121920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r>
              <a:rPr lang="en-US" altLang="en-US" sz="2000" b="1" u="none" dirty="0" smtClean="0">
                <a:solidFill>
                  <a:srgbClr val="0463D6"/>
                </a:solidFill>
                <a:latin typeface="Calibri" panose="020F0502020204030204" pitchFamily="34" charset="0"/>
                <a:ea typeface="Calibri" panose="020F0502020204030204" pitchFamily="34" charset="0"/>
                <a:cs typeface="Calibri" panose="020F0502020204030204" pitchFamily="34" charset="0"/>
              </a:rPr>
              <a:t>DTS Group Advantage </a:t>
            </a:r>
          </a:p>
          <a:p>
            <a:pPr algn="ctr"/>
            <a:r>
              <a:rPr lang="en-US" altLang="en-US" sz="2000" b="1" u="none" dirty="0" smtClean="0">
                <a:solidFill>
                  <a:srgbClr val="0463D6"/>
                </a:solidFill>
                <a:latin typeface="Calibri" panose="020F0502020204030204" pitchFamily="34" charset="0"/>
                <a:ea typeface="Calibri" panose="020F0502020204030204" pitchFamily="34" charset="0"/>
                <a:cs typeface="Calibri" panose="020F0502020204030204" pitchFamily="34" charset="0"/>
              </a:rPr>
              <a:t>Example Standard $60M 20MW Development: </a:t>
            </a:r>
            <a:r>
              <a:rPr lang="en-US" altLang="en-US" sz="2000" b="1" u="none" dirty="0" smtClean="0">
                <a:solidFill>
                  <a:srgbClr val="0463D6"/>
                </a:solidFill>
                <a:latin typeface="Calibri" panose="020F0502020204030204" pitchFamily="34" charset="0"/>
                <a:ea typeface="Calibri" panose="020F0502020204030204" pitchFamily="34" charset="0"/>
                <a:cs typeface="Calibri" panose="020F0502020204030204" pitchFamily="34" charset="0"/>
              </a:rPr>
              <a:t> 45</a:t>
            </a:r>
            <a:r>
              <a:rPr lang="en-US" altLang="en-US" sz="2000" b="1" u="none" dirty="0" smtClean="0">
                <a:solidFill>
                  <a:srgbClr val="0463D6"/>
                </a:solidFill>
                <a:latin typeface="Calibri" panose="020F0502020204030204" pitchFamily="34" charset="0"/>
                <a:ea typeface="Calibri" panose="020F0502020204030204" pitchFamily="34" charset="0"/>
                <a:cs typeface="Calibri" panose="020F0502020204030204" pitchFamily="34" charset="0"/>
              </a:rPr>
              <a:t>% Savings </a:t>
            </a:r>
            <a:endParaRPr lang="en-US" altLang="en-US" sz="2000" b="1" u="none" dirty="0">
              <a:solidFill>
                <a:srgbClr val="0463D6"/>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59550052"/>
              </p:ext>
            </p:extLst>
          </p:nvPr>
        </p:nvGraphicFramePr>
        <p:xfrm>
          <a:off x="1066800" y="2065020"/>
          <a:ext cx="7315200" cy="4030980"/>
        </p:xfrm>
        <a:graphic>
          <a:graphicData uri="http://schemas.openxmlformats.org/drawingml/2006/table">
            <a:tbl>
              <a:tblPr firstRow="1" bandRow="1">
                <a:tableStyleId>{5C22544A-7EE6-4342-B048-85BDC9FD1C3A}</a:tableStyleId>
              </a:tblPr>
              <a:tblGrid>
                <a:gridCol w="2705100"/>
                <a:gridCol w="2552700"/>
                <a:gridCol w="2057400"/>
              </a:tblGrid>
              <a:tr h="335915">
                <a:tc>
                  <a:txBody>
                    <a:bodyPr/>
                    <a:lstStyle/>
                    <a:p>
                      <a:pPr>
                        <a:lnSpc>
                          <a:spcPct val="107000"/>
                        </a:lnSpc>
                      </a:pPr>
                      <a:endParaRPr lang="en-US" sz="1300" dirty="0">
                        <a:effectLst/>
                        <a:latin typeface="Calibri" panose="020F0502020204030204" pitchFamily="34" charset="0"/>
                        <a:cs typeface="Calibri" panose="020F0502020204030204" pitchFamily="34" charset="0"/>
                      </a:endParaRPr>
                    </a:p>
                  </a:txBody>
                  <a:tcPr>
                    <a:solidFill>
                      <a:srgbClr val="0463D6"/>
                    </a:solidFill>
                  </a:tcPr>
                </a:tc>
                <a:tc>
                  <a:txBody>
                    <a:bodyPr/>
                    <a:lstStyle/>
                    <a:p>
                      <a:pPr marL="0" marR="0" algn="ctr">
                        <a:lnSpc>
                          <a:spcPct val="107000"/>
                        </a:lnSpc>
                        <a:spcBef>
                          <a:spcPts val="0"/>
                        </a:spcBef>
                        <a:spcAft>
                          <a:spcPts val="800"/>
                        </a:spcAft>
                      </a:pPr>
                      <a:r>
                        <a:rPr lang="en-US" sz="1300" dirty="0">
                          <a:effectLst/>
                          <a:latin typeface="Calibri" panose="020F0502020204030204" pitchFamily="34" charset="0"/>
                          <a:cs typeface="Calibri" panose="020F0502020204030204" pitchFamily="34" charset="0"/>
                        </a:rPr>
                        <a:t>Traditional Development Cost, $M</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a:solidFill>
                      <a:srgbClr val="0463D6"/>
                    </a:solidFill>
                  </a:tcPr>
                </a:tc>
                <a:tc>
                  <a:txBody>
                    <a:bodyPr/>
                    <a:lstStyle/>
                    <a:p>
                      <a:pPr marL="0" marR="0" algn="ctr">
                        <a:lnSpc>
                          <a:spcPct val="107000"/>
                        </a:lnSpc>
                        <a:spcBef>
                          <a:spcPts val="0"/>
                        </a:spcBef>
                        <a:spcAft>
                          <a:spcPts val="800"/>
                        </a:spcAft>
                      </a:pPr>
                      <a:r>
                        <a:rPr lang="en-US" sz="1300" dirty="0">
                          <a:effectLst/>
                          <a:latin typeface="Calibri" panose="020F0502020204030204" pitchFamily="34" charset="0"/>
                          <a:cs typeface="Calibri" panose="020F0502020204030204" pitchFamily="34" charset="0"/>
                        </a:rPr>
                        <a:t>DTS Tech &amp; Group’s Costs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a:solidFill>
                      <a:srgbClr val="0463D6"/>
                    </a:solidFill>
                  </a:tcPr>
                </a:tc>
              </a:tr>
              <a:tr h="335915">
                <a:tc>
                  <a:txBody>
                    <a:bodyPr/>
                    <a:lstStyle/>
                    <a:p>
                      <a:pPr marL="0" marR="0">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 Administrative</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4.1</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3.0</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 Exploration &amp; Confirmation Drilling</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2.8</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1.2</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Production &amp; Injection Wells  </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19.0</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7.6</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Wellfield Production System</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5.8</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4.4</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Power Plant</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23.0</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18.4</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Connection &amp; Infrastructure</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5.3</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4.2</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Specialty Steel</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(6.3) </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                                             Totals</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$ 60,000,000</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 </a:t>
                      </a:r>
                      <a:r>
                        <a:rPr lang="en-US" sz="1300" b="1" dirty="0" smtClean="0">
                          <a:effectLst/>
                          <a:latin typeface="Calibri" panose="020F0502020204030204" pitchFamily="34" charset="0"/>
                          <a:cs typeface="Calibri" panose="020F0502020204030204" pitchFamily="34" charset="0"/>
                        </a:rPr>
                        <a:t>32,920,000</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Cost Per MW</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a:effectLst/>
                          <a:latin typeface="Calibri" panose="020F0502020204030204" pitchFamily="34" charset="0"/>
                          <a:cs typeface="Calibri" panose="020F0502020204030204" pitchFamily="34" charset="0"/>
                        </a:rPr>
                        <a:t>$ 3,000,000</a:t>
                      </a:r>
                      <a:endParaRPr lang="en-US" sz="1300" b="1">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 </a:t>
                      </a:r>
                      <a:r>
                        <a:rPr lang="en-US" sz="1300" b="1" dirty="0" smtClean="0">
                          <a:effectLst/>
                          <a:latin typeface="Calibri" panose="020F0502020204030204" pitchFamily="34" charset="0"/>
                          <a:cs typeface="Calibri" panose="020F0502020204030204" pitchFamily="34" charset="0"/>
                        </a:rPr>
                        <a:t>1,635,000</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Percent Savings</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solidFill>
                            <a:schemeClr val="tx1"/>
                          </a:solidFill>
                          <a:effectLst/>
                          <a:latin typeface="Calibri" panose="020F0502020204030204" pitchFamily="34" charset="0"/>
                          <a:cs typeface="Calibri" panose="020F0502020204030204" pitchFamily="34" charset="0"/>
                        </a:rPr>
                        <a:t>45%</a:t>
                      </a:r>
                      <a:endParaRPr lang="en-US" sz="13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r>
              <a:tr h="335915">
                <a:tc>
                  <a:txBody>
                    <a:bodyPr/>
                    <a:lstStyle/>
                    <a:p>
                      <a:pPr marL="0" marR="0">
                        <a:lnSpc>
                          <a:spcPct val="107000"/>
                        </a:lnSpc>
                        <a:spcBef>
                          <a:spcPts val="0"/>
                        </a:spcBef>
                        <a:spcAft>
                          <a:spcPts val="800"/>
                        </a:spcAft>
                      </a:pPr>
                      <a:r>
                        <a:rPr lang="en-US" sz="1300" b="1" dirty="0" smtClean="0">
                          <a:effectLst/>
                          <a:latin typeface="Calibri" panose="020F0502020204030204" pitchFamily="34" charset="0"/>
                          <a:cs typeface="Calibri" panose="020F0502020204030204" pitchFamily="34" charset="0"/>
                        </a:rPr>
                        <a:t> Schedule Compression – Subsurface</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a:effectLst/>
                          <a:latin typeface="Calibri" panose="020F0502020204030204" pitchFamily="34" charset="0"/>
                          <a:cs typeface="Calibri" panose="020F0502020204030204" pitchFamily="34" charset="0"/>
                        </a:rPr>
                        <a:t>--</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300" b="1" dirty="0" smtClean="0">
                          <a:effectLst/>
                          <a:latin typeface="Calibri" panose="020F0502020204030204" pitchFamily="34" charset="0"/>
                          <a:ea typeface="Calibri" panose="020F0502020204030204" pitchFamily="34" charset="0"/>
                          <a:cs typeface="Calibri" panose="020F0502020204030204" pitchFamily="34" charset="0"/>
                        </a:rPr>
                        <a:t>6 Months</a:t>
                      </a:r>
                      <a:endParaRPr lang="en-US" sz="130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sp>
        <p:nvSpPr>
          <p:cNvPr id="8" name="Rectangle 7"/>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295400" y="6283946"/>
            <a:ext cx="6934200" cy="421654"/>
          </a:xfrm>
          <a:prstGeom prst="rect">
            <a:avLst/>
          </a:prstGeom>
        </p:spPr>
        <p:txBody>
          <a:bodyPr wrap="square">
            <a:spAutoFit/>
          </a:bodyPr>
          <a:lstStyle/>
          <a:p>
            <a:pPr algn="ctr">
              <a:lnSpc>
                <a:spcPct val="107000"/>
              </a:lnSpc>
            </a:pPr>
            <a:r>
              <a:rPr lang="en-US" altLang="en-US" sz="20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14,000 - </a:t>
            </a:r>
            <a:r>
              <a:rPr lang="en-US" altLang="en-US" sz="20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20,000 </a:t>
            </a:r>
            <a:r>
              <a:rPr lang="en-US" altLang="en-US" sz="20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Installations </a:t>
            </a:r>
            <a:r>
              <a:rPr lang="en-US" altLang="en-US" sz="20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to 10% Global Electricity  </a:t>
            </a:r>
          </a:p>
        </p:txBody>
      </p:sp>
    </p:spTree>
    <p:extLst>
      <p:ext uri="{BB962C8B-B14F-4D97-AF65-F5344CB8AC3E}">
        <p14:creationId xmlns:p14="http://schemas.microsoft.com/office/powerpoint/2010/main" val="4175789027"/>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sp>
          <p:nvSpPr>
            <p:cNvPr id="6148" name="Rectangle 3"/>
            <p:cNvSpPr>
              <a:spLocks noChangeArrowheads="1"/>
            </p:cNvSpPr>
            <p:nvPr/>
          </p:nvSpPr>
          <p:spPr bwMode="auto">
            <a:xfrm>
              <a:off x="736511" y="1915621"/>
              <a:ext cx="8633437" cy="4942379"/>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spcAft>
                  <a:spcPts val="10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a:t>
              </a:r>
              <a:r>
                <a:rPr lang="en-US" b="1" u="none" dirty="0" smtClean="0">
                  <a:solidFill>
                    <a:srgbClr val="0357BD"/>
                  </a:solidFill>
                  <a:latin typeface="Calibri" panose="020F0502020204030204" pitchFamily="34" charset="0"/>
                  <a:cs typeface="Calibri" panose="020F0502020204030204" pitchFamily="34" charset="0"/>
                </a:rPr>
                <a:t>Series A:  DTS Tech, 4.2% Current Hydrothermal Market Growth Rate</a:t>
              </a:r>
              <a:endParaRPr lang="en-US" u="none" dirty="0" smtClean="0">
                <a:solidFill>
                  <a:srgbClr val="0357BD"/>
                </a:solidFill>
                <a:latin typeface="Calibri" panose="020F0502020204030204" pitchFamily="34" charset="0"/>
                <a:cs typeface="Calibri" panose="020F0502020204030204" pitchFamily="34" charset="0"/>
              </a:endParaRPr>
            </a:p>
            <a:p>
              <a:pPr marL="948690" lvl="2"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Drilling &amp; Exploration Products			        	$       135</a:t>
              </a:r>
              <a:endParaRPr lang="en-US" sz="1600" u="none" dirty="0">
                <a:solidFill>
                  <a:srgbClr val="0357BD"/>
                </a:solidFill>
                <a:latin typeface="Calibri" panose="020F0502020204030204" pitchFamily="34" charset="0"/>
                <a:cs typeface="Calibri" panose="020F0502020204030204" pitchFamily="34" charset="0"/>
              </a:endParaRP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Remedial Products				        	$         60</a:t>
              </a:r>
              <a:endParaRPr lang="en-US" sz="2000" u="none" dirty="0">
                <a:solidFill>
                  <a:srgbClr val="0357BD"/>
                </a:solidFill>
                <a:latin typeface="Calibri" panose="020F0502020204030204" pitchFamily="34" charset="0"/>
                <a:cs typeface="Calibri" panose="020F0502020204030204" pitchFamily="34" charset="0"/>
              </a:endParaRPr>
            </a:p>
            <a:p>
              <a:endParaRPr lang="en-US" sz="2000" u="none" dirty="0">
                <a:solidFill>
                  <a:srgbClr val="0357BD"/>
                </a:solidFill>
                <a:latin typeface="Calibri" panose="020F0502020204030204" pitchFamily="34" charset="0"/>
                <a:cs typeface="Calibri" panose="020F0502020204030204" pitchFamily="34" charset="0"/>
              </a:endParaRPr>
            </a:p>
            <a:p>
              <a:pPr marL="285750" indent="-285750">
                <a:spcAft>
                  <a:spcPts val="100"/>
                </a:spcAft>
                <a:buFont typeface="Wingdings" panose="05000000000000000000" pitchFamily="2" charset="2"/>
                <a:buChar char="v"/>
              </a:pPr>
              <a:r>
                <a:rPr lang="en-US" sz="2000" b="1" u="none" dirty="0">
                  <a:solidFill>
                    <a:srgbClr val="0357BD"/>
                  </a:solidFill>
                  <a:latin typeface="Calibri" panose="020F0502020204030204" pitchFamily="34" charset="0"/>
                  <a:cs typeface="Calibri" panose="020F0502020204030204" pitchFamily="34" charset="0"/>
                </a:rPr>
                <a:t>  </a:t>
              </a:r>
              <a:r>
                <a:rPr lang="en-US" b="1" u="none" dirty="0" smtClean="0">
                  <a:solidFill>
                    <a:srgbClr val="0357BD"/>
                  </a:solidFill>
                  <a:latin typeface="Calibri" panose="020F0502020204030204" pitchFamily="34" charset="0"/>
                  <a:cs typeface="Calibri" panose="020F0502020204030204" pitchFamily="34" charset="0"/>
                </a:rPr>
                <a:t>Series B:  DTS Technology + Drilling Services Integral</a:t>
              </a:r>
              <a:endParaRPr lang="en-US" u="none" dirty="0">
                <a:solidFill>
                  <a:srgbClr val="0357BD"/>
                </a:solidFill>
                <a:latin typeface="Calibri" panose="020F0502020204030204" pitchFamily="34" charset="0"/>
                <a:cs typeface="Calibri" panose="020F0502020204030204" pitchFamily="34" charset="0"/>
              </a:endParaRP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New Well &amp; Exploration Drilling 	 		$        471</a:t>
              </a:r>
            </a:p>
            <a:p>
              <a:pPr marL="948690" lvl="2"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Well Remediation</a:t>
              </a: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        225</a:t>
              </a:r>
              <a:endParaRPr lang="en-US" sz="2100" b="1"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endParaRPr lang="en-US" sz="1800" b="1" u="none" dirty="0" smtClean="0">
                <a:solidFill>
                  <a:srgbClr val="0357BD"/>
                </a:solidFill>
                <a:latin typeface="Calibri" panose="020F0502020204030204" pitchFamily="34" charset="0"/>
                <a:cs typeface="Calibri" panose="020F0502020204030204" pitchFamily="34" charset="0"/>
              </a:endParaRPr>
            </a:p>
            <a:p>
              <a:pPr marL="285750" indent="-285750">
                <a:spcAft>
                  <a:spcPts val="100"/>
                </a:spcAft>
                <a:buFont typeface="Wingdings" panose="05000000000000000000" pitchFamily="2" charset="2"/>
                <a:buChar char="v"/>
              </a:pPr>
              <a:r>
                <a:rPr lang="en-US" sz="2000" b="1" u="none" dirty="0">
                  <a:solidFill>
                    <a:srgbClr val="0357BD"/>
                  </a:solidFill>
                  <a:latin typeface="Calibri" panose="020F0502020204030204" pitchFamily="34" charset="0"/>
                  <a:cs typeface="Calibri" panose="020F0502020204030204" pitchFamily="34" charset="0"/>
                </a:rPr>
                <a:t> </a:t>
              </a:r>
              <a:r>
                <a:rPr lang="en-US" b="1" u="none" dirty="0" smtClean="0">
                  <a:solidFill>
                    <a:srgbClr val="0357BD"/>
                  </a:solidFill>
                  <a:latin typeface="Calibri" panose="020F0502020204030204" pitchFamily="34" charset="0"/>
                  <a:cs typeface="Calibri" panose="020F0502020204030204" pitchFamily="34" charset="0"/>
                </a:rPr>
                <a:t>Series C:  Integrated Supply Chain Peak Rev. During 25 Year Growth</a:t>
              </a:r>
              <a:endParaRPr lang="en-US" u="none" dirty="0">
                <a:solidFill>
                  <a:srgbClr val="0357BD"/>
                </a:solidFill>
                <a:latin typeface="Calibri" panose="020F0502020204030204" pitchFamily="34" charset="0"/>
                <a:cs typeface="Calibri" panose="020F0502020204030204" pitchFamily="34" charset="0"/>
              </a:endParaRP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Developers, at cost				        	$         840</a:t>
              </a:r>
            </a:p>
            <a:p>
              <a:pPr marL="948690" lvl="2"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All Drilling, at cost </a:t>
              </a: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       7020</a:t>
              </a:r>
              <a:endParaRPr lang="en-US" sz="1600" u="none" dirty="0">
                <a:solidFill>
                  <a:srgbClr val="0357BD"/>
                </a:solidFill>
                <a:latin typeface="Calibri" panose="020F0502020204030204" pitchFamily="34" charset="0"/>
                <a:cs typeface="Calibri" panose="020F0502020204030204" pitchFamily="34" charset="0"/>
              </a:endParaRP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DTS Products 	 	 		</a:t>
              </a:r>
              <a:r>
                <a:rPr lang="en-US" sz="1600" u="none" dirty="0" smtClean="0">
                  <a:solidFill>
                    <a:srgbClr val="0357BD"/>
                  </a:solidFill>
                  <a:latin typeface="Calibri" panose="020F0502020204030204" pitchFamily="34" charset="0"/>
                  <a:cs typeface="Calibri" panose="020F0502020204030204" pitchFamily="34" charset="0"/>
                </a:rPr>
                <a:t>        	$       5265</a:t>
              </a: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Power Plants, at cost</a:t>
              </a: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16,800</a:t>
              </a: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Specialty Steels &amp; Metals, at cost		        	$    12,980 </a:t>
              </a:r>
            </a:p>
            <a:p>
              <a:pPr marL="948690" lvl="2" indent="-182880">
                <a:spcBef>
                  <a:spcPts val="100"/>
                </a:spcBef>
                <a:spcAft>
                  <a:spcPts val="300"/>
                </a:spcAft>
                <a:buFont typeface="Calibri" panose="020F0502020204030204" pitchFamily="34" charset="0"/>
                <a:buChar char="―"/>
              </a:pPr>
              <a:r>
                <a:rPr lang="en-US" sz="1600" u="none" dirty="0">
                  <a:solidFill>
                    <a:srgbClr val="0357BD"/>
                  </a:solidFill>
                  <a:latin typeface="Calibri" panose="020F0502020204030204" pitchFamily="34" charset="0"/>
                  <a:cs typeface="Calibri" panose="020F0502020204030204" pitchFamily="34" charset="0"/>
                </a:rPr>
                <a:t> </a:t>
              </a:r>
              <a:r>
                <a:rPr lang="en-US" sz="1600" u="none" dirty="0" smtClean="0">
                  <a:solidFill>
                    <a:srgbClr val="0357BD"/>
                  </a:solidFill>
                  <a:latin typeface="Calibri" panose="020F0502020204030204" pitchFamily="34" charset="0"/>
                  <a:cs typeface="Calibri" panose="020F0502020204030204" pitchFamily="34" charset="0"/>
                </a:rPr>
                <a:t> E&amp;C, at cost					$       8653</a:t>
              </a:r>
            </a:p>
            <a:p>
              <a:pPr marL="948690" lvl="2" indent="-182880">
                <a:spcBef>
                  <a:spcPts val="100"/>
                </a:spcBef>
                <a:spcAft>
                  <a:spcPts val="3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  Electricity Generation </a:t>
              </a:r>
              <a:r>
                <a:rPr lang="en-US" sz="1600" u="none" dirty="0">
                  <a:solidFill>
                    <a:srgbClr val="0357BD"/>
                  </a:solidFill>
                  <a:latin typeface="Calibri" panose="020F0502020204030204" pitchFamily="34" charset="0"/>
                  <a:cs typeface="Calibri" panose="020F0502020204030204" pitchFamily="34" charset="0"/>
                </a:rPr>
                <a:t>(</a:t>
              </a:r>
              <a:r>
                <a:rPr lang="en-US" sz="1600" u="none" dirty="0" smtClean="0">
                  <a:solidFill>
                    <a:srgbClr val="0357BD"/>
                  </a:solidFill>
                  <a:latin typeface="Calibri" panose="020F0502020204030204" pitchFamily="34" charset="0"/>
                  <a:cs typeface="Calibri" panose="020F0502020204030204" pitchFamily="34" charset="0"/>
                </a:rPr>
                <a:t>HT only) 			$  225,000 </a:t>
              </a:r>
              <a:endParaRPr lang="en-US" sz="2100" u="none" dirty="0" smtClean="0">
                <a:solidFill>
                  <a:srgbClr val="0357BD"/>
                </a:solidFill>
                <a:latin typeface="Calibri" panose="020F0502020204030204" pitchFamily="34" charset="0"/>
                <a:cs typeface="Calibri" panose="020F0502020204030204" pitchFamily="34" charset="0"/>
              </a:endParaRPr>
            </a:p>
          </p:txBody>
        </p:sp>
        <p:sp>
          <p:nvSpPr>
            <p:cNvPr id="7172" name="Rectangle 4"/>
            <p:cNvSpPr>
              <a:spLocks noChangeArrowheads="1"/>
            </p:cNvSpPr>
            <p:nvPr/>
          </p:nvSpPr>
          <p:spPr bwMode="auto">
            <a:xfrm>
              <a:off x="428174" y="1265094"/>
              <a:ext cx="8633437"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DTS Tech vs. Group </a:t>
              </a:r>
              <a:r>
                <a:rPr lang="en-US" altLang="en-US" sz="24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Revenue Summaries ($M)</a:t>
              </a:r>
              <a:endParaRPr lang="en-US" altLang="en-US" sz="24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13</a:t>
            </a:r>
            <a:endParaRPr lang="en-US" altLang="en-US" sz="1200" dirty="0" smtClean="0"/>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2384671930"/>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15" name="Rectangle 14"/>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14</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1600200" y="1646094"/>
            <a:ext cx="7620000"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latin typeface="Calibri" panose="020F0502020204030204" pitchFamily="34" charset="0"/>
                <a:ea typeface="Calibri" panose="020F0502020204030204" pitchFamily="34" charset="0"/>
                <a:cs typeface="Calibri" panose="020F0502020204030204" pitchFamily="34" charset="0"/>
              </a:rPr>
              <a:t>DTS Tech $29.5M Series A Deliverables </a:t>
            </a:r>
            <a:endParaRPr lang="en-US" altLang="en-US" sz="2400" b="1" u="none"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08820610"/>
              </p:ext>
            </p:extLst>
          </p:nvPr>
        </p:nvGraphicFramePr>
        <p:xfrm>
          <a:off x="685800" y="2773506"/>
          <a:ext cx="1143000" cy="5334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dirty="0" smtClean="0">
                          <a:solidFill>
                            <a:schemeClr val="tx1"/>
                          </a:solidFill>
                          <a:latin typeface="Calibri" panose="020F0502020204030204" pitchFamily="34" charset="0"/>
                          <a:cs typeface="Calibri" panose="020F0502020204030204" pitchFamily="34" charset="0"/>
                        </a:rPr>
                        <a:t>Products</a:t>
                      </a:r>
                      <a:endParaRPr lang="en-US" sz="130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235572223"/>
              </p:ext>
            </p:extLst>
          </p:nvPr>
        </p:nvGraphicFramePr>
        <p:xfrm>
          <a:off x="685800" y="4297506"/>
          <a:ext cx="1143000" cy="5334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b="1" dirty="0" smtClean="0">
                          <a:solidFill>
                            <a:schemeClr val="tx1"/>
                          </a:solidFill>
                          <a:latin typeface="Calibri" panose="020F0502020204030204" pitchFamily="34" charset="0"/>
                          <a:cs typeface="Calibri" panose="020F0502020204030204" pitchFamily="34" charset="0"/>
                        </a:rPr>
                        <a:t>Market Acceptance</a:t>
                      </a:r>
                      <a:endParaRPr lang="en-US" sz="1300" b="1"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557313630"/>
              </p:ext>
            </p:extLst>
          </p:nvPr>
        </p:nvGraphicFramePr>
        <p:xfrm>
          <a:off x="685800" y="5821506"/>
          <a:ext cx="1143000" cy="5334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b="1" dirty="0" smtClean="0">
                          <a:solidFill>
                            <a:schemeClr val="tx1"/>
                          </a:solidFill>
                          <a:latin typeface="Calibri" panose="020F0502020204030204" pitchFamily="34" charset="0"/>
                          <a:cs typeface="Calibri" panose="020F0502020204030204" pitchFamily="34" charset="0"/>
                        </a:rPr>
                        <a:t>Operations</a:t>
                      </a:r>
                      <a:endParaRPr lang="en-US" sz="1300" b="1"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10359767"/>
              </p:ext>
            </p:extLst>
          </p:nvPr>
        </p:nvGraphicFramePr>
        <p:xfrm>
          <a:off x="1981200" y="2240106"/>
          <a:ext cx="6934200" cy="1254760"/>
        </p:xfrm>
        <a:graphic>
          <a:graphicData uri="http://schemas.openxmlformats.org/drawingml/2006/table">
            <a:tbl>
              <a:tblPr firstRow="1" bandRow="1">
                <a:tableStyleId>{5C22544A-7EE6-4342-B048-85BDC9FD1C3A}</a:tableStyleId>
              </a:tblPr>
              <a:tblGrid>
                <a:gridCol w="2311400"/>
                <a:gridCol w="2311400"/>
                <a:gridCol w="2311400"/>
              </a:tblGrid>
              <a:tr h="370840">
                <a:tc>
                  <a:txBody>
                    <a:bodyPr/>
                    <a:lstStyle/>
                    <a:p>
                      <a:pPr algn="ctr"/>
                      <a:r>
                        <a:rPr lang="en-US" sz="1400" dirty="0" smtClean="0">
                          <a:solidFill>
                            <a:schemeClr val="tx1"/>
                          </a:solidFill>
                          <a:latin typeface="Calibri" panose="020F0502020204030204" pitchFamily="34" charset="0"/>
                          <a:cs typeface="Calibri" panose="020F0502020204030204" pitchFamily="34" charset="0"/>
                        </a:rPr>
                        <a:t>Completed</a:t>
                      </a:r>
                      <a:endParaRPr lang="en-US" sz="14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US" sz="1400" dirty="0" smtClean="0">
                          <a:solidFill>
                            <a:schemeClr val="tx1"/>
                          </a:solidFill>
                          <a:latin typeface="Calibri" panose="020F0502020204030204" pitchFamily="34" charset="0"/>
                          <a:cs typeface="Calibri" panose="020F0502020204030204" pitchFamily="34" charset="0"/>
                        </a:rPr>
                        <a:t>Series A</a:t>
                      </a:r>
                      <a:endParaRPr lang="en-US" sz="140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US" sz="1400" dirty="0" smtClean="0">
                          <a:solidFill>
                            <a:schemeClr val="tx1"/>
                          </a:solidFill>
                          <a:latin typeface="Calibri" panose="020F0502020204030204" pitchFamily="34" charset="0"/>
                          <a:cs typeface="Calibri" panose="020F0502020204030204" pitchFamily="34" charset="0"/>
                        </a:rPr>
                        <a:t>Future</a:t>
                      </a:r>
                      <a:endParaRPr lang="en-US" sz="1400" dirty="0">
                        <a:solidFill>
                          <a:schemeClr val="tx1"/>
                        </a:solidFill>
                        <a:latin typeface="Calibri" panose="020F0502020204030204" pitchFamily="34" charset="0"/>
                        <a:cs typeface="Calibri" panose="020F0502020204030204" pitchFamily="34" charset="0"/>
                      </a:endParaRPr>
                    </a:p>
                  </a:txBody>
                  <a:tcPr anchor="ctr"/>
                </a:tc>
              </a:tr>
              <a:tr h="370840">
                <a:tc>
                  <a:txBody>
                    <a:bodyPr/>
                    <a:lstStyle/>
                    <a:p>
                      <a:r>
                        <a:rPr lang="en-US" sz="1300" dirty="0" smtClean="0">
                          <a:solidFill>
                            <a:schemeClr val="tx1"/>
                          </a:solidFill>
                          <a:latin typeface="Calibri" panose="020F0502020204030204" pitchFamily="34" charset="0"/>
                          <a:cs typeface="Calibri" panose="020F0502020204030204" pitchFamily="34" charset="0"/>
                        </a:rPr>
                        <a:t>Broad concept elucidated</a:t>
                      </a:r>
                    </a:p>
                    <a:p>
                      <a:r>
                        <a:rPr lang="en-US" sz="1300" dirty="0" smtClean="0">
                          <a:solidFill>
                            <a:schemeClr val="tx1"/>
                          </a:solidFill>
                          <a:latin typeface="Calibri" panose="020F0502020204030204" pitchFamily="34" charset="0"/>
                          <a:cs typeface="Calibri" panose="020F0502020204030204" pitchFamily="34" charset="0"/>
                        </a:rPr>
                        <a:t>50 Apps identified</a:t>
                      </a:r>
                    </a:p>
                    <a:p>
                      <a:r>
                        <a:rPr lang="en-US" sz="1300" dirty="0" smtClean="0">
                          <a:solidFill>
                            <a:schemeClr val="tx1"/>
                          </a:solidFill>
                          <a:latin typeface="Calibri" panose="020F0502020204030204" pitchFamily="34" charset="0"/>
                          <a:cs typeface="Calibri" panose="020F0502020204030204" pitchFamily="34" charset="0"/>
                        </a:rPr>
                        <a:t>Two subsurface demos</a:t>
                      </a:r>
                    </a:p>
                    <a:p>
                      <a:r>
                        <a:rPr lang="en-US" sz="1300" dirty="0" smtClean="0">
                          <a:solidFill>
                            <a:schemeClr val="tx1"/>
                          </a:solidFill>
                          <a:latin typeface="Calibri" panose="020F0502020204030204" pitchFamily="34" charset="0"/>
                          <a:cs typeface="Calibri" panose="020F0502020204030204" pitchFamily="34" charset="0"/>
                        </a:rPr>
                        <a:t>Twin testing programs</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Manufacture commercial lengths and quantities.</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Deploy pertinent of 50 applications</a:t>
                      </a:r>
                      <a:r>
                        <a:rPr lang="en-US" sz="1300" baseline="0" dirty="0" smtClean="0">
                          <a:solidFill>
                            <a:schemeClr val="tx1"/>
                          </a:solidFill>
                          <a:latin typeface="Calibri" panose="020F0502020204030204" pitchFamily="34" charset="0"/>
                          <a:cs typeface="Calibri" panose="020F0502020204030204" pitchFamily="34" charset="0"/>
                        </a:rPr>
                        <a:t> portfolio.</a:t>
                      </a:r>
                      <a:endParaRPr lang="en-US" sz="130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02606389"/>
              </p:ext>
            </p:extLst>
          </p:nvPr>
        </p:nvGraphicFramePr>
        <p:xfrm>
          <a:off x="1981200" y="3819986"/>
          <a:ext cx="6934200" cy="1056640"/>
        </p:xfrm>
        <a:graphic>
          <a:graphicData uri="http://schemas.openxmlformats.org/drawingml/2006/table">
            <a:tbl>
              <a:tblPr firstRow="1" bandRow="1">
                <a:tableStyleId>{5C22544A-7EE6-4342-B048-85BDC9FD1C3A}</a:tableStyleId>
              </a:tblPr>
              <a:tblGrid>
                <a:gridCol w="2311400"/>
                <a:gridCol w="2311400"/>
                <a:gridCol w="2311400"/>
              </a:tblGrid>
              <a:tr h="370840">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r>
              <a:tr h="370840">
                <a:tc>
                  <a:txBody>
                    <a:bodyPr/>
                    <a:lstStyle/>
                    <a:p>
                      <a:r>
                        <a:rPr lang="en-US" sz="1300" dirty="0" smtClean="0">
                          <a:solidFill>
                            <a:schemeClr val="tx1"/>
                          </a:solidFill>
                          <a:latin typeface="Calibri" panose="020F0502020204030204" pitchFamily="34" charset="0"/>
                          <a:cs typeface="Calibri" panose="020F0502020204030204" pitchFamily="34" charset="0"/>
                        </a:rPr>
                        <a:t>Introduction and preliminary commitments gained for two applications.</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BD and sales in Americas</a:t>
                      </a:r>
                    </a:p>
                    <a:p>
                      <a:r>
                        <a:rPr lang="en-US" sz="1300" dirty="0" smtClean="0">
                          <a:solidFill>
                            <a:schemeClr val="tx1"/>
                          </a:solidFill>
                          <a:latin typeface="Calibri" panose="020F0502020204030204" pitchFamily="34" charset="0"/>
                          <a:cs typeface="Calibri" panose="020F0502020204030204" pitchFamily="34" charset="0"/>
                        </a:rPr>
                        <a:t>Commercial trials</a:t>
                      </a:r>
                    </a:p>
                    <a:p>
                      <a:r>
                        <a:rPr lang="en-US" sz="1300" dirty="0" smtClean="0">
                          <a:solidFill>
                            <a:schemeClr val="tx1"/>
                          </a:solidFill>
                          <a:latin typeface="Calibri" panose="020F0502020204030204" pitchFamily="34" charset="0"/>
                          <a:cs typeface="Calibri" panose="020F0502020204030204" pitchFamily="34" charset="0"/>
                        </a:rPr>
                        <a:t>Commence international BD</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Full global presence</a:t>
                      </a:r>
                      <a:endParaRPr lang="en-US" sz="130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782096988"/>
              </p:ext>
            </p:extLst>
          </p:nvPr>
        </p:nvGraphicFramePr>
        <p:xfrm>
          <a:off x="1981200" y="5288106"/>
          <a:ext cx="6934200" cy="1254760"/>
        </p:xfrm>
        <a:graphic>
          <a:graphicData uri="http://schemas.openxmlformats.org/drawingml/2006/table">
            <a:tbl>
              <a:tblPr firstRow="1" bandRow="1">
                <a:tableStyleId>{5C22544A-7EE6-4342-B048-85BDC9FD1C3A}</a:tableStyleId>
              </a:tblPr>
              <a:tblGrid>
                <a:gridCol w="2311400"/>
                <a:gridCol w="2311400"/>
                <a:gridCol w="2311400"/>
              </a:tblGrid>
              <a:tr h="370840">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bg1"/>
                    </a:solidFill>
                  </a:tcPr>
                </a:tc>
              </a:tr>
              <a:tr h="370840">
                <a:tc>
                  <a:txBody>
                    <a:bodyPr/>
                    <a:lstStyle/>
                    <a:p>
                      <a:r>
                        <a:rPr lang="en-US" sz="1300" dirty="0" smtClean="0">
                          <a:solidFill>
                            <a:schemeClr val="tx1"/>
                          </a:solidFill>
                          <a:latin typeface="Calibri" panose="020F0502020204030204" pitchFamily="34" charset="0"/>
                          <a:cs typeface="Calibri" panose="020F0502020204030204" pitchFamily="34" charset="0"/>
                        </a:rPr>
                        <a:t>Technical team foundation</a:t>
                      </a:r>
                    </a:p>
                    <a:p>
                      <a:r>
                        <a:rPr lang="en-US" sz="1300" dirty="0" smtClean="0">
                          <a:solidFill>
                            <a:schemeClr val="tx1"/>
                          </a:solidFill>
                          <a:latin typeface="Calibri" panose="020F0502020204030204" pitchFamily="34" charset="0"/>
                          <a:cs typeface="Calibri" panose="020F0502020204030204" pitchFamily="34" charset="0"/>
                        </a:rPr>
                        <a:t>Manufacturing processes </a:t>
                      </a:r>
                    </a:p>
                    <a:p>
                      <a:r>
                        <a:rPr lang="en-US" sz="1300" dirty="0" smtClean="0">
                          <a:solidFill>
                            <a:schemeClr val="tx1"/>
                          </a:solidFill>
                          <a:latin typeface="Calibri" panose="020F0502020204030204" pitchFamily="34" charset="0"/>
                          <a:cs typeface="Calibri" panose="020F0502020204030204" pitchFamily="34" charset="0"/>
                        </a:rPr>
                        <a:t>   developed.</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Extend manufacturing    </a:t>
                      </a:r>
                    </a:p>
                    <a:p>
                      <a:r>
                        <a:rPr lang="en-US" sz="1300" dirty="0" smtClean="0">
                          <a:solidFill>
                            <a:schemeClr val="tx1"/>
                          </a:solidFill>
                          <a:latin typeface="Calibri" panose="020F0502020204030204" pitchFamily="34" charset="0"/>
                          <a:cs typeface="Calibri" panose="020F0502020204030204" pitchFamily="34" charset="0"/>
                        </a:rPr>
                        <a:t>   machinery.</a:t>
                      </a:r>
                    </a:p>
                    <a:p>
                      <a:r>
                        <a:rPr lang="en-US" sz="1300" dirty="0" smtClean="0">
                          <a:solidFill>
                            <a:schemeClr val="tx1"/>
                          </a:solidFill>
                          <a:latin typeface="Calibri" panose="020F0502020204030204" pitchFamily="34" charset="0"/>
                          <a:cs typeface="Calibri" panose="020F0502020204030204" pitchFamily="34" charset="0"/>
                        </a:rPr>
                        <a:t>Build preliminary plant</a:t>
                      </a:r>
                    </a:p>
                    <a:p>
                      <a:r>
                        <a:rPr lang="en-US" sz="1300" dirty="0" smtClean="0">
                          <a:solidFill>
                            <a:schemeClr val="tx1"/>
                          </a:solidFill>
                          <a:latin typeface="Calibri" panose="020F0502020204030204" pitchFamily="34" charset="0"/>
                          <a:cs typeface="Calibri" panose="020F0502020204030204" pitchFamily="34" charset="0"/>
                        </a:rPr>
                        <a:t>Augment</a:t>
                      </a:r>
                      <a:r>
                        <a:rPr lang="en-US" sz="1300" baseline="0" dirty="0" smtClean="0">
                          <a:solidFill>
                            <a:schemeClr val="tx1"/>
                          </a:solidFill>
                          <a:latin typeface="Calibri" panose="020F0502020204030204" pitchFamily="34" charset="0"/>
                          <a:cs typeface="Calibri" panose="020F0502020204030204" pitchFamily="34" charset="0"/>
                        </a:rPr>
                        <a:t> plant</a:t>
                      </a:r>
                      <a:endParaRPr lang="en-US" sz="13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300" dirty="0" smtClean="0">
                          <a:solidFill>
                            <a:schemeClr val="tx1"/>
                          </a:solidFill>
                          <a:latin typeface="Calibri" panose="020F0502020204030204" pitchFamily="34" charset="0"/>
                          <a:cs typeface="Calibri" panose="020F0502020204030204" pitchFamily="34" charset="0"/>
                        </a:rPr>
                        <a:t>Expand manufacturing</a:t>
                      </a:r>
                    </a:p>
                    <a:p>
                      <a:r>
                        <a:rPr lang="en-US" sz="1300" dirty="0" smtClean="0">
                          <a:solidFill>
                            <a:schemeClr val="tx1"/>
                          </a:solidFill>
                          <a:latin typeface="Calibri" panose="020F0502020204030204" pitchFamily="34" charset="0"/>
                          <a:cs typeface="Calibri" panose="020F0502020204030204" pitchFamily="34" charset="0"/>
                        </a:rPr>
                        <a:t>Commence drilling services</a:t>
                      </a:r>
                    </a:p>
                    <a:p>
                      <a:r>
                        <a:rPr lang="en-US" sz="1300" dirty="0" smtClean="0">
                          <a:solidFill>
                            <a:schemeClr val="tx1"/>
                          </a:solidFill>
                          <a:latin typeface="Calibri" panose="020F0502020204030204" pitchFamily="34" charset="0"/>
                          <a:cs typeface="Calibri" panose="020F0502020204030204" pitchFamily="34" charset="0"/>
                        </a:rPr>
                        <a:t>Resource co-development</a:t>
                      </a:r>
                    </a:p>
                    <a:p>
                      <a:r>
                        <a:rPr lang="en-US" sz="1300" dirty="0" smtClean="0">
                          <a:solidFill>
                            <a:schemeClr val="tx1"/>
                          </a:solidFill>
                          <a:latin typeface="Calibri" panose="020F0502020204030204" pitchFamily="34" charset="0"/>
                          <a:cs typeface="Calibri" panose="020F0502020204030204" pitchFamily="34" charset="0"/>
                        </a:rPr>
                        <a:t>Finance development</a:t>
                      </a:r>
                      <a:endParaRPr lang="en-US" sz="130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spTree>
    <p:extLst>
      <p:ext uri="{BB962C8B-B14F-4D97-AF65-F5344CB8AC3E}">
        <p14:creationId xmlns:p14="http://schemas.microsoft.com/office/powerpoint/2010/main" val="3604362589"/>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15" name="Rectangle 14"/>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15</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914400" y="1493694"/>
            <a:ext cx="7620000"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latin typeface="Calibri" panose="020F0502020204030204" pitchFamily="34" charset="0"/>
                <a:ea typeface="Calibri" panose="020F0502020204030204" pitchFamily="34" charset="0"/>
                <a:cs typeface="Calibri" panose="020F0502020204030204" pitchFamily="34" charset="0"/>
              </a:rPr>
              <a:t>Series A Assumptions </a:t>
            </a:r>
            <a:endParaRPr lang="en-US" altLang="en-US" sz="2400" b="1" u="none"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able 4"/>
          <p:cNvGraphicFramePr>
            <a:graphicFrameLocks noGrp="1" noChangeAspect="1"/>
          </p:cNvGraphicFramePr>
          <p:nvPr>
            <p:extLst>
              <p:ext uri="{D42A27DB-BD31-4B8C-83A1-F6EECF244321}">
                <p14:modId xmlns:p14="http://schemas.microsoft.com/office/powerpoint/2010/main" val="3147208569"/>
              </p:ext>
            </p:extLst>
          </p:nvPr>
        </p:nvGraphicFramePr>
        <p:xfrm>
          <a:off x="304800" y="2094230"/>
          <a:ext cx="8915400" cy="3696966"/>
        </p:xfrm>
        <a:graphic>
          <a:graphicData uri="http://schemas.openxmlformats.org/drawingml/2006/table">
            <a:tbl>
              <a:tblPr firstRow="1" bandRow="1">
                <a:tableStyleId>{5C22544A-7EE6-4342-B048-85BDC9FD1C3A}</a:tableStyleId>
              </a:tblPr>
              <a:tblGrid>
                <a:gridCol w="2976761"/>
                <a:gridCol w="2861750"/>
                <a:gridCol w="3076889"/>
              </a:tblGrid>
              <a:tr h="410774">
                <a:tc>
                  <a:txBody>
                    <a:bodyPr/>
                    <a:lstStyle/>
                    <a:p>
                      <a:pPr marL="0" marR="0" algn="ctr">
                        <a:lnSpc>
                          <a:spcPct val="107000"/>
                        </a:lnSpc>
                        <a:spcBef>
                          <a:spcPts val="0"/>
                        </a:spcBef>
                        <a:spcAft>
                          <a:spcPts val="800"/>
                        </a:spcAft>
                      </a:pPr>
                      <a:r>
                        <a:rPr lang="en-US" sz="1600" b="1" dirty="0">
                          <a:solidFill>
                            <a:schemeClr val="tx1"/>
                          </a:solidFill>
                          <a:effectLst/>
                          <a:latin typeface="Calibri" panose="020F0502020204030204" pitchFamily="34" charset="0"/>
                          <a:cs typeface="Calibri" panose="020F0502020204030204" pitchFamily="34" charset="0"/>
                        </a:rPr>
                        <a:t>New Well Drilling Segment</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algn="ctr">
                        <a:lnSpc>
                          <a:spcPct val="107000"/>
                        </a:lnSpc>
                        <a:spcBef>
                          <a:spcPts val="0"/>
                        </a:spcBef>
                        <a:spcAft>
                          <a:spcPts val="800"/>
                        </a:spcAft>
                      </a:pPr>
                      <a:r>
                        <a:rPr lang="en-US" sz="1600" b="1" dirty="0">
                          <a:solidFill>
                            <a:schemeClr val="tx1"/>
                          </a:solidFill>
                          <a:effectLst/>
                          <a:latin typeface="Calibri" panose="020F0502020204030204" pitchFamily="34" charset="0"/>
                          <a:cs typeface="Calibri" panose="020F0502020204030204" pitchFamily="34" charset="0"/>
                        </a:rPr>
                        <a:t>Exploratory Drilling Segment</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algn="ctr">
                        <a:lnSpc>
                          <a:spcPct val="107000"/>
                        </a:lnSpc>
                        <a:spcBef>
                          <a:spcPts val="0"/>
                        </a:spcBef>
                        <a:spcAft>
                          <a:spcPts val="800"/>
                        </a:spcAft>
                      </a:pPr>
                      <a:r>
                        <a:rPr lang="en-US" sz="1600" b="1" dirty="0">
                          <a:solidFill>
                            <a:schemeClr val="tx1"/>
                          </a:solidFill>
                          <a:effectLst/>
                          <a:latin typeface="Calibri" panose="020F0502020204030204" pitchFamily="34" charset="0"/>
                          <a:cs typeface="Calibri" panose="020F0502020204030204" pitchFamily="34" charset="0"/>
                        </a:rPr>
                        <a:t>Well Restoration </a:t>
                      </a:r>
                      <a:r>
                        <a:rPr lang="en-US" sz="1600" b="1" dirty="0" smtClean="0">
                          <a:solidFill>
                            <a:schemeClr val="tx1"/>
                          </a:solidFill>
                          <a:effectLst/>
                          <a:latin typeface="Calibri" panose="020F0502020204030204" pitchFamily="34" charset="0"/>
                          <a:cs typeface="Calibri" panose="020F0502020204030204" pitchFamily="34" charset="0"/>
                        </a:rPr>
                        <a:t>Segment*</a:t>
                      </a:r>
                      <a:endPar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New Wells Drilled Annually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250</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New Wells Drilled Annually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270</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smtClean="0">
                          <a:effectLst/>
                          <a:latin typeface="Calibri" panose="020F0502020204030204" pitchFamily="34" charset="0"/>
                          <a:cs typeface="Calibri" panose="020F0502020204030204" pitchFamily="34" charset="0"/>
                        </a:rPr>
                        <a:t>2.5% Annual Failures + Inventory (450)  100</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80% Applicability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200</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80% Applicability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216</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Mean Lost Electricity Revenue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$2.9M</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Major Liner Repairs, Per Well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3   </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Major Liner Repairs, Per Well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2   </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Mean Well Replacement Cost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$4.5M</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Beginning Drilling Liner Installs.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600</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Beginning Drilling Liner Installs.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432</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Infrastructure Replacement Cost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$350K</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Traditional Repair Cost, Each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$330K  </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Annual Costs, </a:t>
                      </a:r>
                      <a:r>
                        <a:rPr lang="en-US" sz="1250" b="0" dirty="0" smtClean="0">
                          <a:effectLst/>
                          <a:latin typeface="Calibri" panose="020F0502020204030204" pitchFamily="34" charset="0"/>
                          <a:cs typeface="Calibri" panose="020F0502020204030204" pitchFamily="34" charset="0"/>
                        </a:rPr>
                        <a:t>B/S, </a:t>
                      </a:r>
                      <a:r>
                        <a:rPr lang="en-US" sz="1250" b="0" dirty="0">
                          <a:effectLst/>
                          <a:latin typeface="Calibri" panose="020F0502020204030204" pitchFamily="34" charset="0"/>
                          <a:cs typeface="Calibri" panose="020F0502020204030204" pitchFamily="34" charset="0"/>
                        </a:rPr>
                        <a:t>P&amp;A Liabilities </a:t>
                      </a:r>
                      <a:r>
                        <a:rPr lang="en-US" sz="1250" b="0" dirty="0" smtClean="0">
                          <a:effectLst/>
                          <a:latin typeface="Calibri" panose="020F0502020204030204" pitchFamily="34" charset="0"/>
                          <a:cs typeface="Calibri" panose="020F0502020204030204" pitchFamily="34" charset="0"/>
                        </a:rPr>
                        <a:t>  $.5-</a:t>
                      </a:r>
                      <a:r>
                        <a:rPr lang="en-US" sz="1250" b="0" dirty="0">
                          <a:effectLst/>
                          <a:latin typeface="Calibri" panose="020F0502020204030204" pitchFamily="34" charset="0"/>
                          <a:cs typeface="Calibri" panose="020F0502020204030204" pitchFamily="34" charset="0"/>
                        </a:rPr>
                        <a:t>$6M</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DTS Liners Per 50’ Installation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$150K</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DTS Liners Per 50’ </a:t>
                      </a:r>
                      <a:r>
                        <a:rPr lang="en-US" sz="1250" b="0" dirty="0" smtClean="0">
                          <a:effectLst/>
                          <a:latin typeface="Calibri" panose="020F0502020204030204" pitchFamily="34" charset="0"/>
                          <a:cs typeface="Calibri" panose="020F0502020204030204" pitchFamily="34" charset="0"/>
                        </a:rPr>
                        <a:t>Installation        </a:t>
                      </a:r>
                      <a:r>
                        <a:rPr lang="en-US" sz="1250" b="0" dirty="0">
                          <a:effectLst/>
                          <a:latin typeface="Calibri" panose="020F0502020204030204" pitchFamily="34" charset="0"/>
                          <a:cs typeface="Calibri" panose="020F0502020204030204" pitchFamily="34" charset="0"/>
                        </a:rPr>
                        <a:t>$100K</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dirty="0">
                          <a:effectLst/>
                          <a:latin typeface="Calibri" panose="020F0502020204030204" pitchFamily="34" charset="0"/>
                          <a:cs typeface="Calibri" panose="020F0502020204030204" pitchFamily="34" charset="0"/>
                        </a:rPr>
                        <a:t>DTS Liners Per 200’ Installation  </a:t>
                      </a:r>
                      <a:r>
                        <a:rPr lang="en-US" sz="1250" b="0" dirty="0" smtClean="0">
                          <a:effectLst/>
                          <a:latin typeface="Calibri" panose="020F0502020204030204" pitchFamily="34" charset="0"/>
                          <a:cs typeface="Calibri" panose="020F0502020204030204" pitchFamily="34" charset="0"/>
                        </a:rPr>
                        <a:t>          $</a:t>
                      </a:r>
                      <a:r>
                        <a:rPr lang="en-US" sz="1250" b="0" dirty="0">
                          <a:effectLst/>
                          <a:latin typeface="Calibri" panose="020F0502020204030204" pitchFamily="34" charset="0"/>
                          <a:cs typeface="Calibri" panose="020F0502020204030204" pitchFamily="34" charset="0"/>
                        </a:rPr>
                        <a:t>600K</a:t>
                      </a:r>
                      <a:endParaRPr lang="en-US" sz="1250" b="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Begin./Current New Well </a:t>
                      </a:r>
                      <a:r>
                        <a:rPr lang="en-US" sz="1250" b="1" dirty="0" smtClean="0">
                          <a:effectLst/>
                          <a:latin typeface="Calibri" panose="020F0502020204030204" pitchFamily="34" charset="0"/>
                          <a:cs typeface="Calibri" panose="020F0502020204030204" pitchFamily="34" charset="0"/>
                        </a:rPr>
                        <a:t>Market      </a:t>
                      </a:r>
                      <a:r>
                        <a:rPr lang="en-US" sz="1250" b="1" dirty="0">
                          <a:effectLst/>
                          <a:latin typeface="Calibri" panose="020F0502020204030204" pitchFamily="34" charset="0"/>
                          <a:cs typeface="Calibri" panose="020F0502020204030204" pitchFamily="34" charset="0"/>
                        </a:rPr>
                        <a:t>$90M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Begin./Current </a:t>
                      </a:r>
                      <a:r>
                        <a:rPr lang="en-US" sz="1250" b="1" dirty="0" err="1">
                          <a:effectLst/>
                          <a:latin typeface="Calibri" panose="020F0502020204030204" pitchFamily="34" charset="0"/>
                          <a:cs typeface="Calibri" panose="020F0502020204030204" pitchFamily="34" charset="0"/>
                        </a:rPr>
                        <a:t>Explor</a:t>
                      </a:r>
                      <a:r>
                        <a:rPr lang="en-US" sz="1250" b="1" dirty="0">
                          <a:effectLst/>
                          <a:latin typeface="Calibri" panose="020F0502020204030204" pitchFamily="34" charset="0"/>
                          <a:cs typeface="Calibri" panose="020F0502020204030204" pitchFamily="34" charset="0"/>
                        </a:rPr>
                        <a:t>. </a:t>
                      </a:r>
                      <a:r>
                        <a:rPr lang="en-US" sz="1250" b="1" dirty="0" smtClean="0">
                          <a:effectLst/>
                          <a:latin typeface="Calibri" panose="020F0502020204030204" pitchFamily="34" charset="0"/>
                          <a:cs typeface="Calibri" panose="020F0502020204030204" pitchFamily="34" charset="0"/>
                        </a:rPr>
                        <a:t>Market        </a:t>
                      </a:r>
                      <a:r>
                        <a:rPr lang="en-US" sz="1250" b="1" dirty="0">
                          <a:effectLst/>
                          <a:latin typeface="Calibri" panose="020F0502020204030204" pitchFamily="34" charset="0"/>
                          <a:cs typeface="Calibri" panose="020F0502020204030204" pitchFamily="34" charset="0"/>
                        </a:rPr>
                        <a:t>$43M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Beginning Liner-Remediation Market  </a:t>
                      </a:r>
                      <a:r>
                        <a:rPr lang="en-US" sz="1250" b="1" dirty="0" smtClean="0">
                          <a:effectLst/>
                          <a:latin typeface="Calibri" panose="020F0502020204030204" pitchFamily="34" charset="0"/>
                          <a:cs typeface="Calibri" panose="020F0502020204030204" pitchFamily="34" charset="0"/>
                        </a:rPr>
                        <a:t>$</a:t>
                      </a:r>
                      <a:r>
                        <a:rPr lang="en-US" sz="1250" b="1" dirty="0">
                          <a:effectLst/>
                          <a:latin typeface="Calibri" panose="020F0502020204030204" pitchFamily="34" charset="0"/>
                          <a:cs typeface="Calibri" panose="020F0502020204030204" pitchFamily="34" charset="0"/>
                        </a:rPr>
                        <a:t>60M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410774">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Revenue        </a:t>
                      </a:r>
                      <a:r>
                        <a:rPr lang="en-US" sz="1250" b="1" dirty="0" smtClean="0">
                          <a:effectLst/>
                          <a:latin typeface="Calibri" panose="020F0502020204030204" pitchFamily="34" charset="0"/>
                          <a:cs typeface="Calibri" panose="020F0502020204030204" pitchFamily="34" charset="0"/>
                        </a:rPr>
                        <a:t>      </a:t>
                      </a:r>
                      <a:r>
                        <a:rPr lang="en-US" sz="1250" b="1" dirty="0">
                          <a:effectLst/>
                          <a:latin typeface="Calibri" panose="020F0502020204030204" pitchFamily="34" charset="0"/>
                          <a:cs typeface="Calibri" panose="020F0502020204030204" pitchFamily="34" charset="0"/>
                        </a:rPr>
                        <a:t>$45M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Revenue  </a:t>
                      </a:r>
                      <a:r>
                        <a:rPr lang="en-US" sz="1250" b="1" dirty="0" smtClean="0">
                          <a:effectLst/>
                          <a:latin typeface="Calibri" panose="020F0502020204030204" pitchFamily="34" charset="0"/>
                          <a:cs typeface="Calibri" panose="020F0502020204030204" pitchFamily="34" charset="0"/>
                        </a:rPr>
                        <a:t>     </a:t>
                      </a:r>
                      <a:r>
                        <a:rPr lang="en-US" sz="1250" b="1" dirty="0">
                          <a:effectLst/>
                          <a:latin typeface="Calibri" panose="020F0502020204030204" pitchFamily="34" charset="0"/>
                          <a:cs typeface="Calibri" panose="020F0502020204030204" pitchFamily="34" charset="0"/>
                        </a:rPr>
                        <a:t>$21.5M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Revenue  </a:t>
                      </a:r>
                      <a:r>
                        <a:rPr lang="en-US" sz="1250" b="1" dirty="0" smtClean="0">
                          <a:effectLst/>
                          <a:latin typeface="Calibri" panose="020F0502020204030204" pitchFamily="34" charset="0"/>
                          <a:cs typeface="Calibri" panose="020F0502020204030204" pitchFamily="34" charset="0"/>
                        </a:rPr>
                        <a:t>              $</a:t>
                      </a:r>
                      <a:r>
                        <a:rPr lang="en-US" sz="1250" b="1" dirty="0">
                          <a:effectLst/>
                          <a:latin typeface="Calibri" panose="020F0502020204030204" pitchFamily="34" charset="0"/>
                          <a:cs typeface="Calibri" panose="020F0502020204030204" pitchFamily="34" charset="0"/>
                        </a:rPr>
                        <a:t>35M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bl>
          </a:graphicData>
        </a:graphic>
      </p:graphicFrame>
      <p:sp>
        <p:nvSpPr>
          <p:cNvPr id="9" name="Rectangle 2"/>
          <p:cNvSpPr>
            <a:spLocks noChangeArrowheads="1"/>
          </p:cNvSpPr>
          <p:nvPr/>
        </p:nvSpPr>
        <p:spPr bwMode="auto">
          <a:xfrm>
            <a:off x="615950" y="2093913"/>
            <a:ext cx="960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4"/>
          <p:cNvSpPr>
            <a:spLocks noChangeArrowheads="1"/>
          </p:cNvSpPr>
          <p:nvPr/>
        </p:nvSpPr>
        <p:spPr bwMode="auto">
          <a:xfrm>
            <a:off x="3048000" y="6705600"/>
            <a:ext cx="3581400" cy="3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nSpc>
                <a:spcPct val="107000"/>
              </a:lnSpc>
            </a:pPr>
            <a:r>
              <a:rPr lang="en-US" altLang="en-US" sz="1400" b="1" u="none" dirty="0" smtClean="0">
                <a:latin typeface="Calibri" panose="020F0502020204030204" pitchFamily="34" charset="0"/>
                <a:ea typeface="Calibri" panose="020F0502020204030204" pitchFamily="34" charset="0"/>
                <a:cs typeface="Calibri" panose="020F0502020204030204" pitchFamily="34" charset="0"/>
              </a:rPr>
              <a:t>*Well retrofit opportunities are not included. </a:t>
            </a:r>
            <a:endParaRPr lang="en-US" altLang="en-US" sz="1400" b="1" u="none" dirty="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spTree>
    <p:extLst>
      <p:ext uri="{BB962C8B-B14F-4D97-AF65-F5344CB8AC3E}">
        <p14:creationId xmlns:p14="http://schemas.microsoft.com/office/powerpoint/2010/main" val="75390020"/>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15" name="Rectangle 14"/>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16</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2362200" y="1095266"/>
            <a:ext cx="601980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ts val="2400"/>
              </a:lnSpc>
            </a:pPr>
            <a:r>
              <a:rPr lang="en-US" altLang="en-US" sz="2200" b="1" u="none" dirty="0" smtClean="0">
                <a:latin typeface="Calibri" panose="020F0502020204030204" pitchFamily="34" charset="0"/>
                <a:ea typeface="Calibri" panose="020F0502020204030204" pitchFamily="34" charset="0"/>
                <a:cs typeface="Calibri" panose="020F0502020204030204" pitchFamily="34" charset="0"/>
              </a:rPr>
              <a:t>$100M+ Series </a:t>
            </a:r>
            <a:r>
              <a:rPr lang="en-US" altLang="en-US" sz="2200" b="1" u="none" dirty="0">
                <a:latin typeface="Calibri" panose="020F0502020204030204" pitchFamily="34" charset="0"/>
                <a:ea typeface="Calibri" panose="020F0502020204030204" pitchFamily="34" charset="0"/>
                <a:cs typeface="Calibri" panose="020F0502020204030204" pitchFamily="34" charset="0"/>
              </a:rPr>
              <a:t>B </a:t>
            </a:r>
            <a:r>
              <a:rPr lang="en-US" altLang="en-US" sz="2200" b="1" u="none" dirty="0" smtClean="0">
                <a:latin typeface="Calibri" panose="020F0502020204030204" pitchFamily="34" charset="0"/>
                <a:ea typeface="Calibri" panose="020F0502020204030204" pitchFamily="34" charset="0"/>
                <a:cs typeface="Calibri" panose="020F0502020204030204" pitchFamily="34" charset="0"/>
              </a:rPr>
              <a:t>Deliverables:  </a:t>
            </a:r>
          </a:p>
          <a:p>
            <a:pPr algn="ctr">
              <a:lnSpc>
                <a:spcPts val="2400"/>
              </a:lnSpc>
            </a:pPr>
            <a:r>
              <a:rPr lang="en-US" altLang="en-US" sz="2200" b="1" u="none" dirty="0" smtClean="0">
                <a:latin typeface="Calibri" panose="020F0502020204030204" pitchFamily="34" charset="0"/>
                <a:ea typeface="Calibri" panose="020F0502020204030204" pitchFamily="34" charset="0"/>
                <a:cs typeface="Calibri" panose="020F0502020204030204" pitchFamily="34" charset="0"/>
              </a:rPr>
              <a:t>DTS Tech + Drilling Services</a:t>
            </a:r>
            <a:endParaRPr lang="en-US" altLang="en-US" sz="2200" b="1" u="none"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772938914"/>
              </p:ext>
            </p:extLst>
          </p:nvPr>
        </p:nvGraphicFramePr>
        <p:xfrm>
          <a:off x="533400" y="3276600"/>
          <a:ext cx="1143000" cy="5334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b="1" dirty="0" smtClean="0">
                          <a:solidFill>
                            <a:schemeClr val="bg1"/>
                          </a:solidFill>
                          <a:latin typeface="Calibri" panose="020F0502020204030204" pitchFamily="34" charset="0"/>
                          <a:cs typeface="Calibri" panose="020F0502020204030204" pitchFamily="34" charset="0"/>
                        </a:rPr>
                        <a:t>Business Development</a:t>
                      </a:r>
                      <a:endParaRPr lang="en-US" sz="1300" b="1" dirty="0">
                        <a:solidFill>
                          <a:schemeClr val="bg1"/>
                        </a:solidFill>
                        <a:latin typeface="Calibri" panose="020F0502020204030204" pitchFamily="34" charset="0"/>
                        <a:cs typeface="Calibri" panose="020F0502020204030204" pitchFamily="34" charset="0"/>
                      </a:endParaRPr>
                    </a:p>
                  </a:txBody>
                  <a:tcPr anchor="ctr">
                    <a:solidFill>
                      <a:schemeClr val="tx1">
                        <a:lumMod val="75000"/>
                        <a:lumOff val="25000"/>
                      </a:scheme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709597035"/>
              </p:ext>
            </p:extLst>
          </p:nvPr>
        </p:nvGraphicFramePr>
        <p:xfrm>
          <a:off x="533400" y="5715000"/>
          <a:ext cx="1143000" cy="5334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b="1" dirty="0" smtClean="0">
                          <a:solidFill>
                            <a:schemeClr val="bg1"/>
                          </a:solidFill>
                          <a:latin typeface="Calibri" panose="020F0502020204030204" pitchFamily="34" charset="0"/>
                          <a:cs typeface="Calibri" panose="020F0502020204030204" pitchFamily="34" charset="0"/>
                        </a:rPr>
                        <a:t>Operations</a:t>
                      </a:r>
                      <a:endParaRPr lang="en-US" sz="1300" b="1" dirty="0">
                        <a:solidFill>
                          <a:schemeClr val="bg1"/>
                        </a:solidFill>
                        <a:latin typeface="Calibri" panose="020F0502020204030204" pitchFamily="34" charset="0"/>
                        <a:cs typeface="Calibri" panose="020F0502020204030204" pitchFamily="34" charset="0"/>
                      </a:endParaRPr>
                    </a:p>
                  </a:txBody>
                  <a:tcPr anchor="ctr">
                    <a:solidFill>
                      <a:schemeClr val="tx1">
                        <a:lumMod val="75000"/>
                        <a:lumOff val="25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4121260"/>
              </p:ext>
            </p:extLst>
          </p:nvPr>
        </p:nvGraphicFramePr>
        <p:xfrm>
          <a:off x="1974850" y="1905000"/>
          <a:ext cx="6788150" cy="3124200"/>
        </p:xfrm>
        <a:graphic>
          <a:graphicData uri="http://schemas.openxmlformats.org/drawingml/2006/table">
            <a:tbl>
              <a:tblPr firstRow="1" bandRow="1">
                <a:tableStyleId>{5C22544A-7EE6-4342-B048-85BDC9FD1C3A}</a:tableStyleId>
              </a:tblPr>
              <a:tblGrid>
                <a:gridCol w="6788150"/>
              </a:tblGrid>
              <a:tr h="374428">
                <a:tc>
                  <a:txBody>
                    <a:bodyPr/>
                    <a:lstStyle/>
                    <a:p>
                      <a:pPr marL="0" marR="0" algn="ctr">
                        <a:lnSpc>
                          <a:spcPct val="107000"/>
                        </a:lnSpc>
                        <a:spcBef>
                          <a:spcPts val="0"/>
                        </a:spcBef>
                        <a:spcAft>
                          <a:spcPts val="800"/>
                        </a:spcAft>
                      </a:pPr>
                      <a:r>
                        <a:rPr lang="en-US" sz="1400" dirty="0">
                          <a:effectLst/>
                          <a:latin typeface="Calibri" panose="020F0502020204030204" pitchFamily="34" charset="0"/>
                          <a:cs typeface="Calibri" panose="020F0502020204030204" pitchFamily="34" charset="0"/>
                        </a:rPr>
                        <a:t>Series B</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tx1">
                        <a:lumMod val="75000"/>
                        <a:lumOff val="25000"/>
                      </a:schemeClr>
                    </a:solidFill>
                  </a:tcPr>
                </a:tc>
              </a:tr>
              <a:tr h="2749772">
                <a:tc>
                  <a:txBody>
                    <a:bodyPr/>
                    <a:lstStyle/>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1.  Adoption </a:t>
                      </a:r>
                      <a:r>
                        <a:rPr lang="en-US" sz="1300" dirty="0">
                          <a:effectLst/>
                          <a:latin typeface="Calibri" panose="020F0502020204030204" pitchFamily="34" charset="0"/>
                          <a:cs typeface="Calibri" panose="020F0502020204030204" pitchFamily="34" charset="0"/>
                        </a:rPr>
                        <a:t>of DTS Tech as standard procedures </a:t>
                      </a:r>
                      <a:r>
                        <a:rPr lang="en-US" sz="1300" dirty="0" smtClean="0">
                          <a:effectLst/>
                          <a:latin typeface="Calibri" panose="020F0502020204030204" pitchFamily="34" charset="0"/>
                          <a:cs typeface="Calibri" panose="020F0502020204030204" pitchFamily="34" charset="0"/>
                        </a:rPr>
                        <a:t>in </a:t>
                      </a:r>
                      <a:r>
                        <a:rPr lang="en-US" sz="1300" dirty="0">
                          <a:effectLst/>
                          <a:latin typeface="Calibri" panose="020F0502020204030204" pitchFamily="34" charset="0"/>
                          <a:cs typeface="Calibri" panose="020F0502020204030204" pitchFamily="34" charset="0"/>
                        </a:rPr>
                        <a:t>the industry.</a:t>
                      </a:r>
                    </a:p>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2.  Complete </a:t>
                      </a:r>
                      <a:r>
                        <a:rPr lang="en-US" sz="1300" dirty="0">
                          <a:effectLst/>
                          <a:latin typeface="Calibri" panose="020F0502020204030204" pitchFamily="34" charset="0"/>
                          <a:cs typeface="Calibri" panose="020F0502020204030204" pitchFamily="34" charset="0"/>
                        </a:rPr>
                        <a:t>80% market penetration within six years after commercial status</a:t>
                      </a:r>
                      <a:r>
                        <a:rPr lang="en-US" sz="1300" dirty="0" smtClean="0">
                          <a:effectLst/>
                          <a:latin typeface="Calibri" panose="020F0502020204030204" pitchFamily="34" charset="0"/>
                          <a:cs typeface="Calibri" panose="020F0502020204030204" pitchFamily="34" charset="0"/>
                        </a:rPr>
                        <a:t>.</a:t>
                      </a:r>
                    </a:p>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3.  Acquisition of 50 drilling rig fleet and support systems.</a:t>
                      </a:r>
                      <a:endParaRPr lang="en-US" sz="1300" dirty="0">
                        <a:effectLst/>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4.  International </a:t>
                      </a:r>
                      <a:r>
                        <a:rPr lang="en-US" sz="1300" dirty="0">
                          <a:effectLst/>
                          <a:latin typeface="Calibri" panose="020F0502020204030204" pitchFamily="34" charset="0"/>
                          <a:cs typeface="Calibri" panose="020F0502020204030204" pitchFamily="34" charset="0"/>
                        </a:rPr>
                        <a:t>BD presence established in all pertinent regions and countries.</a:t>
                      </a:r>
                    </a:p>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5.  100 </a:t>
                      </a:r>
                      <a:r>
                        <a:rPr lang="en-US" sz="1300" dirty="0">
                          <a:effectLst/>
                          <a:latin typeface="Calibri" panose="020F0502020204030204" pitchFamily="34" charset="0"/>
                          <a:cs typeface="Calibri" panose="020F0502020204030204" pitchFamily="34" charset="0"/>
                        </a:rPr>
                        <a:t>damaged well </a:t>
                      </a:r>
                      <a:r>
                        <a:rPr lang="en-US" sz="1300" dirty="0" smtClean="0">
                          <a:effectLst/>
                          <a:latin typeface="Calibri" panose="020F0502020204030204" pitchFamily="34" charset="0"/>
                          <a:cs typeface="Calibri" panose="020F0502020204030204" pitchFamily="34" charset="0"/>
                        </a:rPr>
                        <a:t>acquisitions &amp; sell-backs annually, as performed </a:t>
                      </a:r>
                      <a:r>
                        <a:rPr lang="en-US" sz="1300" dirty="0">
                          <a:effectLst/>
                          <a:latin typeface="Calibri" panose="020F0502020204030204" pitchFamily="34" charset="0"/>
                          <a:cs typeface="Calibri" panose="020F0502020204030204" pitchFamily="34" charset="0"/>
                        </a:rPr>
                        <a:t>by DTS drilling equipment.</a:t>
                      </a:r>
                    </a:p>
                    <a:p>
                      <a:pPr marL="0" marR="0">
                        <a:lnSpc>
                          <a:spcPct val="107000"/>
                        </a:lnSpc>
                        <a:spcBef>
                          <a:spcPts val="0"/>
                        </a:spcBef>
                        <a:spcAft>
                          <a:spcPts val="800"/>
                        </a:spcAft>
                      </a:pPr>
                      <a:r>
                        <a:rPr lang="en-US" sz="1300" b="0" dirty="0" smtClean="0">
                          <a:effectLst/>
                          <a:latin typeface="Calibri" panose="020F0502020204030204" pitchFamily="34" charset="0"/>
                          <a:cs typeface="Calibri" panose="020F0502020204030204" pitchFamily="34" charset="0"/>
                        </a:rPr>
                        <a:t>6.  Electricity revenues through strategic developer and producer partnerships.</a:t>
                      </a:r>
                      <a:endParaRPr lang="en-US" sz="13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300" dirty="0" smtClean="0">
                          <a:effectLst/>
                          <a:latin typeface="Calibri" panose="020F0502020204030204" pitchFamily="34" charset="0"/>
                          <a:cs typeface="Calibri" panose="020F0502020204030204" pitchFamily="34" charset="0"/>
                        </a:rPr>
                        <a:t>7.</a:t>
                      </a:r>
                      <a:r>
                        <a:rPr lang="en-US" sz="1300" baseline="0" dirty="0" smtClean="0">
                          <a:effectLst/>
                          <a:latin typeface="Calibri" panose="020F0502020204030204" pitchFamily="34" charset="0"/>
                          <a:cs typeface="Calibri" panose="020F0502020204030204" pitchFamily="34" charset="0"/>
                        </a:rPr>
                        <a:t>  </a:t>
                      </a:r>
                      <a:r>
                        <a:rPr lang="en-US" sz="1300" dirty="0" smtClean="0">
                          <a:effectLst/>
                          <a:latin typeface="Calibri" panose="020F0502020204030204" pitchFamily="34" charset="0"/>
                          <a:cs typeface="Calibri" panose="020F0502020204030204" pitchFamily="34" charset="0"/>
                        </a:rPr>
                        <a:t>Integrated </a:t>
                      </a:r>
                      <a:r>
                        <a:rPr lang="en-US" sz="1300" dirty="0">
                          <a:effectLst/>
                          <a:latin typeface="Calibri" panose="020F0502020204030204" pitchFamily="34" charset="0"/>
                          <a:cs typeface="Calibri" panose="020F0502020204030204" pitchFamily="34" charset="0"/>
                        </a:rPr>
                        <a:t>services, materials, and redevelopment funding BD group to close acquisitions and funding, commencing Series C.</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23163186"/>
              </p:ext>
            </p:extLst>
          </p:nvPr>
        </p:nvGraphicFramePr>
        <p:xfrm>
          <a:off x="1981200" y="5334000"/>
          <a:ext cx="6781800" cy="1447800"/>
        </p:xfrm>
        <a:graphic>
          <a:graphicData uri="http://schemas.openxmlformats.org/drawingml/2006/table">
            <a:tbl>
              <a:tblPr firstRow="1" bandRow="1">
                <a:tableStyleId>{5C22544A-7EE6-4342-B048-85BDC9FD1C3A}</a:tableStyleId>
              </a:tblPr>
              <a:tblGrid>
                <a:gridCol w="6781800"/>
              </a:tblGrid>
              <a:tr h="1447800">
                <a:tc>
                  <a:txBody>
                    <a:bodyPr/>
                    <a:lstStyle/>
                    <a:p>
                      <a:pPr marL="0" marR="0">
                        <a:lnSpc>
                          <a:spcPct val="107000"/>
                        </a:lnSpc>
                        <a:spcBef>
                          <a:spcPts val="0"/>
                        </a:spcBef>
                        <a:spcAft>
                          <a:spcPts val="800"/>
                        </a:spcAft>
                      </a:pPr>
                      <a:r>
                        <a:rPr lang="en-US" sz="1300" b="0" dirty="0" smtClean="0">
                          <a:solidFill>
                            <a:schemeClr val="tx1"/>
                          </a:solidFill>
                          <a:effectLst/>
                          <a:latin typeface="Calibri" panose="020F0502020204030204" pitchFamily="34" charset="0"/>
                          <a:cs typeface="Calibri" panose="020F0502020204030204" pitchFamily="34" charset="0"/>
                        </a:rPr>
                        <a:t>1.  DTS Tech manufacturing facilities expanded to 90,000’ annual capacity.</a:t>
                      </a:r>
                    </a:p>
                    <a:p>
                      <a:pPr marL="0" marR="0">
                        <a:lnSpc>
                          <a:spcPct val="107000"/>
                        </a:lnSpc>
                        <a:spcBef>
                          <a:spcPts val="0"/>
                        </a:spcBef>
                        <a:spcAft>
                          <a:spcPts val="800"/>
                        </a:spcAft>
                      </a:pPr>
                      <a:r>
                        <a:rPr lang="en-US" sz="1300" b="0" dirty="0" smtClean="0">
                          <a:solidFill>
                            <a:schemeClr val="tx1"/>
                          </a:solidFill>
                          <a:effectLst/>
                          <a:latin typeface="Calibri" panose="020F0502020204030204" pitchFamily="34" charset="0"/>
                          <a:cs typeface="Calibri" panose="020F0502020204030204" pitchFamily="34" charset="0"/>
                        </a:rPr>
                        <a:t>2.  Commence custom product development and manufacturing.</a:t>
                      </a:r>
                    </a:p>
                    <a:p>
                      <a:pPr marL="0" marR="0">
                        <a:lnSpc>
                          <a:spcPct val="107000"/>
                        </a:lnSpc>
                        <a:spcBef>
                          <a:spcPts val="0"/>
                        </a:spcBef>
                        <a:spcAft>
                          <a:spcPts val="800"/>
                        </a:spcAft>
                      </a:pPr>
                      <a:r>
                        <a:rPr lang="en-US" sz="1300" b="0" dirty="0" smtClean="0">
                          <a:solidFill>
                            <a:schemeClr val="tx1"/>
                          </a:solidFill>
                          <a:effectLst/>
                          <a:latin typeface="Calibri" panose="020F0502020204030204" pitchFamily="34" charset="0"/>
                          <a:cs typeface="Calibri" panose="020F0502020204030204" pitchFamily="34" charset="0"/>
                        </a:rPr>
                        <a:t>3.  Establish</a:t>
                      </a:r>
                      <a:r>
                        <a:rPr lang="en-US" sz="1300" b="0" baseline="0" dirty="0" smtClean="0">
                          <a:solidFill>
                            <a:schemeClr val="tx1"/>
                          </a:solidFill>
                          <a:effectLst/>
                          <a:latin typeface="Calibri" panose="020F0502020204030204" pitchFamily="34" charset="0"/>
                          <a:cs typeface="Calibri" panose="020F0502020204030204" pitchFamily="34" charset="0"/>
                        </a:rPr>
                        <a:t> infrastructure and personnel for 50 rig operation</a:t>
                      </a:r>
                      <a:r>
                        <a:rPr lang="en-US" sz="1300" b="0" dirty="0" smtClean="0">
                          <a:solidFill>
                            <a:schemeClr val="tx1"/>
                          </a:solidFill>
                          <a:effectLst/>
                          <a:latin typeface="Calibri" panose="020F0502020204030204" pitchFamily="34" charset="0"/>
                          <a:cs typeface="Calibri" panose="020F0502020204030204" pitchFamily="34" charset="0"/>
                        </a:rPr>
                        <a:t>.</a:t>
                      </a:r>
                    </a:p>
                    <a:p>
                      <a:pPr marL="0" marR="0">
                        <a:lnSpc>
                          <a:spcPct val="107000"/>
                        </a:lnSpc>
                        <a:spcBef>
                          <a:spcPts val="0"/>
                        </a:spcBef>
                        <a:spcAft>
                          <a:spcPts val="800"/>
                        </a:spcAft>
                      </a:pPr>
                      <a:r>
                        <a:rPr lang="en-US" sz="1300" b="0" dirty="0" smtClean="0">
                          <a:solidFill>
                            <a:schemeClr val="tx1"/>
                          </a:solidFill>
                          <a:effectLst/>
                          <a:latin typeface="Calibri" panose="020F0502020204030204" pitchFamily="34" charset="0"/>
                          <a:cs typeface="Calibri" panose="020F0502020204030204" pitchFamily="34" charset="0"/>
                        </a:rPr>
                        <a:t>4.  Establish resource development, steam production, and electricity generation support group.</a:t>
                      </a:r>
                    </a:p>
                  </a:txBody>
                  <a:tcPr anchor="ctr">
                    <a:solidFill>
                      <a:schemeClr val="accent5"/>
                    </a:solidFill>
                  </a:tcPr>
                </a:tc>
              </a:tr>
            </a:tbl>
          </a:graphicData>
        </a:graphic>
      </p:graphicFrame>
      <p:sp>
        <p:nvSpPr>
          <p:cNvPr id="10" name="Rectangle 2"/>
          <p:cNvSpPr>
            <a:spLocks noChangeArrowheads="1"/>
          </p:cNvSpPr>
          <p:nvPr/>
        </p:nvSpPr>
        <p:spPr bwMode="auto">
          <a:xfrm>
            <a:off x="2057400" y="4672966"/>
            <a:ext cx="960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25812332"/>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15" name="Rectangle 14"/>
          <p:cNvSpPr/>
          <p:nvPr/>
        </p:nvSpPr>
        <p:spPr>
          <a:xfrm>
            <a:off x="33938" y="762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0"/>
          </p:nvPr>
        </p:nvSpPr>
        <p:spPr>
          <a:xfrm>
            <a:off x="4648200" y="7062912"/>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17</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914400" y="838200"/>
            <a:ext cx="76200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200" b="1" u="none" dirty="0" smtClean="0">
                <a:latin typeface="Calibri" panose="020F0502020204030204" pitchFamily="34" charset="0"/>
                <a:ea typeface="Calibri" panose="020F0502020204030204" pitchFamily="34" charset="0"/>
                <a:cs typeface="Calibri" panose="020F0502020204030204" pitchFamily="34" charset="0"/>
              </a:rPr>
              <a:t>Series B Assumptions </a:t>
            </a:r>
            <a:endParaRPr lang="en-US" altLang="en-US" sz="2200" b="1" u="none"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2"/>
          <p:cNvSpPr>
            <a:spLocks noChangeArrowheads="1"/>
          </p:cNvSpPr>
          <p:nvPr/>
        </p:nvSpPr>
        <p:spPr bwMode="auto">
          <a:xfrm>
            <a:off x="615950" y="2093913"/>
            <a:ext cx="960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62267402"/>
              </p:ext>
            </p:extLst>
          </p:nvPr>
        </p:nvGraphicFramePr>
        <p:xfrm>
          <a:off x="381000" y="1320168"/>
          <a:ext cx="8832216" cy="4394832"/>
        </p:xfrm>
        <a:graphic>
          <a:graphicData uri="http://schemas.openxmlformats.org/drawingml/2006/table">
            <a:tbl>
              <a:tblPr firstRow="1" bandRow="1">
                <a:tableStyleId>{5C22544A-7EE6-4342-B048-85BDC9FD1C3A}</a:tableStyleId>
              </a:tblPr>
              <a:tblGrid>
                <a:gridCol w="2948987"/>
                <a:gridCol w="2835049"/>
                <a:gridCol w="3048180"/>
              </a:tblGrid>
              <a:tr h="366236">
                <a:tc>
                  <a:txBody>
                    <a:bodyPr/>
                    <a:lstStyle/>
                    <a:p>
                      <a:pPr marL="0" marR="0" algn="ctr">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 New Well Drilling Segment</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solidFill>
                      <a:schemeClr val="tx1">
                        <a:lumMod val="75000"/>
                        <a:lumOff val="25000"/>
                      </a:schemeClr>
                    </a:solidFill>
                  </a:tcPr>
                </a:tc>
                <a:tc>
                  <a:txBody>
                    <a:bodyPr/>
                    <a:lstStyle/>
                    <a:p>
                      <a:pPr marL="0" marR="0" algn="ctr">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Exploratory Drilling Segment</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solidFill>
                      <a:schemeClr val="tx1">
                        <a:lumMod val="75000"/>
                        <a:lumOff val="25000"/>
                      </a:schemeClr>
                    </a:solidFill>
                  </a:tcPr>
                </a:tc>
                <a:tc>
                  <a:txBody>
                    <a:bodyPr/>
                    <a:lstStyle/>
                    <a:p>
                      <a:pPr marL="0" marR="0" algn="ctr">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Well Restoration Segment</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solidFill>
                      <a:schemeClr val="tx1">
                        <a:lumMod val="75000"/>
                        <a:lumOff val="25000"/>
                      </a:schemeClr>
                    </a:solidFill>
                  </a:tcP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New Wells Drilled Annually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295</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New Wells Drilled Annually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270</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Mean Well Acquisition Cost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$158K</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80% Applicability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236</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80% Applicability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216</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DTS Rig Internal Monthly Cost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$500K</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Major Liner Repairs, Per Well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3   </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Major Liner Repairs, Per Well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   </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DTS Liner Assembly Internal </a:t>
                      </a:r>
                      <a:r>
                        <a:rPr lang="en-US" sz="1250" b="0" i="0" dirty="0" smtClean="0">
                          <a:effectLst/>
                          <a:latin typeface="Calibri" panose="020F0502020204030204" pitchFamily="34" charset="0"/>
                          <a:cs typeface="Calibri" panose="020F0502020204030204" pitchFamily="34" charset="0"/>
                        </a:rPr>
                        <a:t>Cost       </a:t>
                      </a:r>
                      <a:r>
                        <a:rPr lang="en-US" sz="1250" b="0" i="0" dirty="0">
                          <a:effectLst/>
                          <a:latin typeface="Calibri" panose="020F0502020204030204" pitchFamily="34" charset="0"/>
                          <a:cs typeface="Calibri" panose="020F0502020204030204" pitchFamily="34" charset="0"/>
                        </a:rPr>
                        <a:t>$200K</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smtClean="0">
                          <a:effectLst/>
                          <a:latin typeface="Calibri" panose="020F0502020204030204" pitchFamily="34" charset="0"/>
                          <a:cs typeface="Calibri" panose="020F0502020204030204" pitchFamily="34" charset="0"/>
                        </a:rPr>
                        <a:t>5-Year </a:t>
                      </a:r>
                      <a:r>
                        <a:rPr lang="en-US" sz="1250" b="0" i="0" dirty="0" err="1">
                          <a:effectLst/>
                          <a:latin typeface="Calibri" panose="020F0502020204030204" pitchFamily="34" charset="0"/>
                          <a:cs typeface="Calibri" panose="020F0502020204030204" pitchFamily="34" charset="0"/>
                        </a:rPr>
                        <a:t>Proj</a:t>
                      </a:r>
                      <a:r>
                        <a:rPr lang="en-US" sz="1250" b="0" i="0" dirty="0">
                          <a:effectLst/>
                          <a:latin typeface="Calibri" panose="020F0502020204030204" pitchFamily="34" charset="0"/>
                          <a:cs typeface="Calibri" panose="020F0502020204030204" pitchFamily="34" charset="0"/>
                        </a:rPr>
                        <a:t>. Drilling Liner Installs.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708</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smtClean="0">
                          <a:effectLst/>
                          <a:latin typeface="Calibri" panose="020F0502020204030204" pitchFamily="34" charset="0"/>
                          <a:cs typeface="Calibri" panose="020F0502020204030204" pitchFamily="34" charset="0"/>
                        </a:rPr>
                        <a:t>5-Year </a:t>
                      </a:r>
                      <a:r>
                        <a:rPr lang="en-US" sz="1250" b="0" i="0" dirty="0" err="1">
                          <a:effectLst/>
                          <a:latin typeface="Calibri" panose="020F0502020204030204" pitchFamily="34" charset="0"/>
                          <a:cs typeface="Calibri" panose="020F0502020204030204" pitchFamily="34" charset="0"/>
                        </a:rPr>
                        <a:t>Proj</a:t>
                      </a:r>
                      <a:r>
                        <a:rPr lang="en-US" sz="1250" b="0" i="0" dirty="0">
                          <a:effectLst/>
                          <a:latin typeface="Calibri" panose="020F0502020204030204" pitchFamily="34" charset="0"/>
                          <a:cs typeface="Calibri" panose="020F0502020204030204" pitchFamily="34" charset="0"/>
                        </a:rPr>
                        <a:t>. Drilling Liner Installs</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509</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External Services &amp; Tool Cost       </a:t>
                      </a:r>
                      <a:r>
                        <a:rPr lang="en-US" sz="1250" b="0" i="0" dirty="0" smtClean="0">
                          <a:effectLst/>
                          <a:latin typeface="Calibri" panose="020F0502020204030204" pitchFamily="34" charset="0"/>
                          <a:cs typeface="Calibri" panose="020F0502020204030204" pitchFamily="34" charset="0"/>
                        </a:rPr>
                        <a:t>       </a:t>
                      </a:r>
                      <a:r>
                        <a:rPr lang="en-US" sz="1250" b="0" i="0" u="sng" dirty="0">
                          <a:effectLst/>
                          <a:latin typeface="Calibri" panose="020F0502020204030204" pitchFamily="34" charset="0"/>
                          <a:cs typeface="Calibri" panose="020F0502020204030204" pitchFamily="34" charset="0"/>
                        </a:rPr>
                        <a:t>$200K</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DTS Liner Revenue @ $150k </a:t>
                      </a:r>
                      <a:r>
                        <a:rPr lang="en-US" sz="1250" b="0" i="0" dirty="0" smtClean="0">
                          <a:effectLst/>
                          <a:latin typeface="Calibri" panose="020F0502020204030204" pitchFamily="34" charset="0"/>
                          <a:cs typeface="Calibri" panose="020F0502020204030204" pitchFamily="34" charset="0"/>
                        </a:rPr>
                        <a:t>Ea.   $106.2M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DTS Liner Revenue @ $100k Each  </a:t>
                      </a:r>
                      <a:r>
                        <a:rPr lang="en-US" sz="1250" b="0" i="0" dirty="0" smtClean="0">
                          <a:effectLst/>
                          <a:latin typeface="Calibri" panose="020F0502020204030204" pitchFamily="34" charset="0"/>
                          <a:cs typeface="Calibri" panose="020F0502020204030204" pitchFamily="34" charset="0"/>
                        </a:rPr>
                        <a:t>$51M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             Total DTS Restoration </a:t>
                      </a:r>
                      <a:r>
                        <a:rPr lang="en-US" sz="1250" b="0" i="0" dirty="0" smtClean="0">
                          <a:effectLst/>
                          <a:latin typeface="Calibri" panose="020F0502020204030204" pitchFamily="34" charset="0"/>
                          <a:cs typeface="Calibri" panose="020F0502020204030204" pitchFamily="34" charset="0"/>
                        </a:rPr>
                        <a:t>Cost    </a:t>
                      </a:r>
                      <a:r>
                        <a:rPr lang="en-US" sz="1250" b="0" i="0" dirty="0">
                          <a:effectLst/>
                          <a:latin typeface="Calibri" panose="020F0502020204030204" pitchFamily="34" charset="0"/>
                          <a:cs typeface="Calibri" panose="020F0502020204030204" pitchFamily="34" charset="0"/>
                        </a:rPr>
                        <a:t>$1.06M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One Month DTS Rig Revenue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$1M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One Month DTS Rig Revenue         </a:t>
                      </a:r>
                      <a:r>
                        <a:rPr lang="en-US" sz="1250" b="0" i="0" dirty="0" smtClean="0">
                          <a:effectLst/>
                          <a:latin typeface="Calibri" panose="020F0502020204030204" pitchFamily="34" charset="0"/>
                          <a:cs typeface="Calibri" panose="020F0502020204030204" pitchFamily="34" charset="0"/>
                        </a:rPr>
                        <a:t>$</a:t>
                      </a:r>
                      <a:r>
                        <a:rPr lang="en-US" sz="1250" b="0" i="0" dirty="0">
                          <a:effectLst/>
                          <a:latin typeface="Calibri" panose="020F0502020204030204" pitchFamily="34" charset="0"/>
                          <a:cs typeface="Calibri" panose="020F0502020204030204" pitchFamily="34" charset="0"/>
                        </a:rPr>
                        <a:t>600K</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           </a:t>
                      </a:r>
                      <a:r>
                        <a:rPr lang="en-US" sz="1250" b="0" i="0" dirty="0" smtClean="0">
                          <a:effectLst/>
                          <a:latin typeface="Calibri" panose="020F0502020204030204" pitchFamily="34" charset="0"/>
                          <a:cs typeface="Calibri" panose="020F0502020204030204" pitchFamily="34" charset="0"/>
                        </a:rPr>
                        <a:t>  Mean </a:t>
                      </a:r>
                      <a:r>
                        <a:rPr lang="en-US" sz="1250" b="0" i="0" dirty="0">
                          <a:effectLst/>
                          <a:latin typeface="Calibri" panose="020F0502020204030204" pitchFamily="34" charset="0"/>
                          <a:cs typeface="Calibri" panose="020F0502020204030204" pitchFamily="34" charset="0"/>
                        </a:rPr>
                        <a:t>Restored Well </a:t>
                      </a:r>
                      <a:r>
                        <a:rPr lang="en-US" sz="1250" b="0" i="0" dirty="0" smtClean="0">
                          <a:effectLst/>
                          <a:latin typeface="Calibri" panose="020F0502020204030204" pitchFamily="34" charset="0"/>
                          <a:cs typeface="Calibri" panose="020F0502020204030204" pitchFamily="34" charset="0"/>
                        </a:rPr>
                        <a:t>Value   </a:t>
                      </a:r>
                      <a:r>
                        <a:rPr lang="en-US" sz="1250" b="0" i="0" u="sng" dirty="0">
                          <a:effectLst/>
                          <a:latin typeface="Calibri" panose="020F0502020204030204" pitchFamily="34" charset="0"/>
                          <a:cs typeface="Calibri" panose="020F0502020204030204" pitchFamily="34" charset="0"/>
                        </a:rPr>
                        <a:t>$2.25M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Required Rig Acquisitions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25 </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Required Rig Acquisitions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19</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                                 </a:t>
                      </a:r>
                      <a:r>
                        <a:rPr lang="en-US" sz="1250" b="0" i="0" baseline="0" dirty="0" smtClean="0">
                          <a:effectLst/>
                          <a:latin typeface="Calibri" panose="020F0502020204030204" pitchFamily="34" charset="0"/>
                          <a:cs typeface="Calibri" panose="020F0502020204030204" pitchFamily="34" charset="0"/>
                        </a:rPr>
                        <a:t> </a:t>
                      </a:r>
                      <a:r>
                        <a:rPr lang="en-US" sz="1250" b="0" i="0" dirty="0" smtClean="0">
                          <a:effectLst/>
                          <a:latin typeface="Calibri" panose="020F0502020204030204" pitchFamily="34" charset="0"/>
                          <a:cs typeface="Calibri" panose="020F0502020204030204" pitchFamily="34" charset="0"/>
                        </a:rPr>
                        <a:t>Per </a:t>
                      </a:r>
                      <a:r>
                        <a:rPr lang="en-US" sz="1250" b="0" i="0" dirty="0">
                          <a:effectLst/>
                          <a:latin typeface="Calibri" panose="020F0502020204030204" pitchFamily="34" charset="0"/>
                          <a:cs typeface="Calibri" panose="020F0502020204030204" pitchFamily="34" charset="0"/>
                        </a:rPr>
                        <a:t>Well Profit </a:t>
                      </a:r>
                      <a:r>
                        <a:rPr lang="en-US" sz="1250" b="0" i="0" dirty="0" smtClean="0">
                          <a:effectLst/>
                          <a:latin typeface="Calibri" panose="020F0502020204030204" pitchFamily="34" charset="0"/>
                          <a:cs typeface="Calibri" panose="020F0502020204030204" pitchFamily="34" charset="0"/>
                        </a:rPr>
                        <a:t>   </a:t>
                      </a:r>
                      <a:r>
                        <a:rPr lang="en-US" sz="1250" b="0" i="0" u="dbl" baseline="0" dirty="0" smtClean="0">
                          <a:effectLst/>
                          <a:latin typeface="Calibri" panose="020F0502020204030204" pitchFamily="34" charset="0"/>
                          <a:cs typeface="Calibri" panose="020F0502020204030204" pitchFamily="34" charset="0"/>
                        </a:rPr>
                        <a:t>$</a:t>
                      </a:r>
                      <a:r>
                        <a:rPr lang="en-US" sz="1250" b="0" i="0" u="dbl" baseline="0" dirty="0">
                          <a:effectLst/>
                          <a:latin typeface="Calibri" panose="020F0502020204030204" pitchFamily="34" charset="0"/>
                          <a:cs typeface="Calibri" panose="020F0502020204030204" pitchFamily="34" charset="0"/>
                        </a:rPr>
                        <a:t>1.19M</a:t>
                      </a:r>
                      <a:endParaRPr lang="en-US" sz="1250" b="0" i="0" u="dbl" baseline="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Rigs Yearly Gross Revenue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$236M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Yearly Gross Revenue, Rigs         </a:t>
                      </a:r>
                      <a:r>
                        <a:rPr lang="en-US" sz="1250" b="0" i="0" dirty="0" smtClean="0">
                          <a:effectLst/>
                          <a:latin typeface="Calibri" panose="020F0502020204030204" pitchFamily="34" charset="0"/>
                          <a:cs typeface="Calibri" panose="020F0502020204030204" pitchFamily="34" charset="0"/>
                        </a:rPr>
                        <a:t> $77.5M</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Restorations Per Rig-Year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11</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gn="ctr">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0" i="0" dirty="0">
                          <a:effectLst/>
                          <a:latin typeface="Calibri" panose="020F0502020204030204" pitchFamily="34" charset="0"/>
                          <a:cs typeface="Calibri" panose="020F0502020204030204" pitchFamily="34" charset="0"/>
                        </a:rPr>
                        <a:t>Required Rig Acquisitions          </a:t>
                      </a:r>
                      <a:r>
                        <a:rPr lang="en-US" sz="1250" b="0" i="0" dirty="0" smtClean="0">
                          <a:effectLst/>
                          <a:latin typeface="Calibri" panose="020F0502020204030204" pitchFamily="34" charset="0"/>
                          <a:cs typeface="Calibri" panose="020F0502020204030204" pitchFamily="34" charset="0"/>
                        </a:rPr>
                        <a:t>             </a:t>
                      </a:r>
                      <a:r>
                        <a:rPr lang="en-US" sz="1250" b="0" i="0" dirty="0">
                          <a:effectLst/>
                          <a:latin typeface="Calibri" panose="020F0502020204030204" pitchFamily="34" charset="0"/>
                          <a:cs typeface="Calibri" panose="020F0502020204030204" pitchFamily="34" charset="0"/>
                        </a:rPr>
                        <a:t>15</a:t>
                      </a:r>
                      <a:endParaRPr lang="en-US" sz="1250" b="0" i="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Combined </a:t>
                      </a:r>
                      <a:r>
                        <a:rPr lang="en-US" sz="1250" b="1" dirty="0" smtClean="0">
                          <a:effectLst/>
                          <a:latin typeface="Calibri" panose="020F0502020204030204" pitchFamily="34" charset="0"/>
                          <a:cs typeface="Calibri" panose="020F0502020204030204" pitchFamily="34" charset="0"/>
                        </a:rPr>
                        <a:t>Revenue                </a:t>
                      </a:r>
                      <a:r>
                        <a:rPr lang="en-US" sz="1250" b="1" dirty="0">
                          <a:effectLst/>
                          <a:latin typeface="Calibri" panose="020F0502020204030204" pitchFamily="34" charset="0"/>
                          <a:cs typeface="Calibri" panose="020F0502020204030204" pitchFamily="34" charset="0"/>
                        </a:rPr>
                        <a:t>$342M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Combined </a:t>
                      </a:r>
                      <a:r>
                        <a:rPr lang="en-US" sz="1250" b="1" dirty="0" smtClean="0">
                          <a:effectLst/>
                          <a:latin typeface="Calibri" panose="020F0502020204030204" pitchFamily="34" charset="0"/>
                          <a:cs typeface="Calibri" panose="020F0502020204030204" pitchFamily="34" charset="0"/>
                        </a:rPr>
                        <a:t>Revenue         $</a:t>
                      </a:r>
                      <a:r>
                        <a:rPr lang="en-US" sz="1250" b="1" dirty="0">
                          <a:effectLst/>
                          <a:latin typeface="Calibri" panose="020F0502020204030204" pitchFamily="34" charset="0"/>
                          <a:cs typeface="Calibri" panose="020F0502020204030204" pitchFamily="34" charset="0"/>
                        </a:rPr>
                        <a:t>128.5M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Gross Revenue </a:t>
                      </a:r>
                      <a:r>
                        <a:rPr lang="en-US" sz="1250" b="1" dirty="0" smtClean="0">
                          <a:effectLst/>
                          <a:latin typeface="Calibri" panose="020F0502020204030204" pitchFamily="34" charset="0"/>
                          <a:cs typeface="Calibri" panose="020F0502020204030204" pitchFamily="34" charset="0"/>
                        </a:rPr>
                        <a:t>         </a:t>
                      </a:r>
                      <a:r>
                        <a:rPr lang="en-US" sz="1250" b="1" dirty="0">
                          <a:effectLst/>
                          <a:latin typeface="Calibri" panose="020F0502020204030204" pitchFamily="34" charset="0"/>
                          <a:cs typeface="Calibri" panose="020F0502020204030204" pitchFamily="34" charset="0"/>
                        </a:rPr>
                        <a:t>$225M</a:t>
                      </a:r>
                      <a:endParaRPr lang="en-US" sz="1250" b="1"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r h="366236">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a:t>
                      </a:r>
                      <a:r>
                        <a:rPr lang="en-US" sz="1250" b="1" dirty="0" smtClean="0">
                          <a:effectLst/>
                          <a:latin typeface="Calibri" panose="020F0502020204030204" pitchFamily="34" charset="0"/>
                          <a:cs typeface="Calibri" panose="020F0502020204030204" pitchFamily="34" charset="0"/>
                        </a:rPr>
                        <a:t>Revenue           </a:t>
                      </a:r>
                      <a:r>
                        <a:rPr lang="en-US" sz="1250" b="1" u="dbl" baseline="0" dirty="0">
                          <a:effectLst/>
                          <a:latin typeface="Calibri" panose="020F0502020204030204" pitchFamily="34" charset="0"/>
                          <a:cs typeface="Calibri" panose="020F0502020204030204" pitchFamily="34" charset="0"/>
                        </a:rPr>
                        <a:t>$171M</a:t>
                      </a:r>
                      <a:endParaRPr lang="en-US" sz="1250" b="1" u="dbl" baseline="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a:t>
                      </a:r>
                      <a:r>
                        <a:rPr lang="en-US" sz="1250" b="1" dirty="0" smtClean="0">
                          <a:effectLst/>
                          <a:latin typeface="Calibri" panose="020F0502020204030204" pitchFamily="34" charset="0"/>
                          <a:cs typeface="Calibri" panose="020F0502020204030204" pitchFamily="34" charset="0"/>
                        </a:rPr>
                        <a:t>Revenue          </a:t>
                      </a:r>
                      <a:r>
                        <a:rPr lang="en-US" sz="1250" b="1" u="dbl" baseline="0" dirty="0">
                          <a:effectLst/>
                          <a:latin typeface="Calibri" panose="020F0502020204030204" pitchFamily="34" charset="0"/>
                          <a:cs typeface="Calibri" panose="020F0502020204030204" pitchFamily="34" charset="0"/>
                        </a:rPr>
                        <a:t>$64M</a:t>
                      </a:r>
                      <a:endParaRPr lang="en-US" sz="1250" b="1" u="dbl" baseline="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nSpc>
                          <a:spcPct val="107000"/>
                        </a:lnSpc>
                        <a:spcBef>
                          <a:spcPts val="0"/>
                        </a:spcBef>
                        <a:spcAft>
                          <a:spcPts val="800"/>
                        </a:spcAft>
                      </a:pPr>
                      <a:r>
                        <a:rPr lang="en-US" sz="1250" b="1" dirty="0">
                          <a:effectLst/>
                          <a:latin typeface="Calibri" panose="020F0502020204030204" pitchFamily="34" charset="0"/>
                          <a:cs typeface="Calibri" panose="020F0502020204030204" pitchFamily="34" charset="0"/>
                        </a:rPr>
                        <a:t>Yearly Segment Net Revenue      </a:t>
                      </a:r>
                      <a:r>
                        <a:rPr lang="en-US" sz="1250" b="1" dirty="0" smtClean="0">
                          <a:effectLst/>
                          <a:latin typeface="Calibri" panose="020F0502020204030204" pitchFamily="34" charset="0"/>
                          <a:cs typeface="Calibri" panose="020F0502020204030204" pitchFamily="34" charset="0"/>
                        </a:rPr>
                        <a:t>       </a:t>
                      </a:r>
                      <a:r>
                        <a:rPr lang="en-US" sz="1250" b="1" u="dbl" baseline="0" dirty="0">
                          <a:effectLst/>
                          <a:latin typeface="Calibri" panose="020F0502020204030204" pitchFamily="34" charset="0"/>
                          <a:cs typeface="Calibri" panose="020F0502020204030204" pitchFamily="34" charset="0"/>
                        </a:rPr>
                        <a:t>$119M</a:t>
                      </a:r>
                      <a:endParaRPr lang="en-US" sz="1250" b="1" u="dbl" baseline="0" dirty="0">
                        <a:effectLst/>
                        <a:latin typeface="Calibri" panose="020F0502020204030204" pitchFamily="34" charset="0"/>
                        <a:ea typeface="Calibri" panose="020F0502020204030204" pitchFamily="34" charset="0"/>
                        <a:cs typeface="Calibri" panose="020F0502020204030204" pitchFamily="34" charset="0"/>
                      </a:endParaRPr>
                    </a:p>
                  </a:txBody>
                  <a:tcPr anchor="ctr"/>
                </a:tc>
              </a:tr>
            </a:tbl>
          </a:graphicData>
        </a:graphic>
      </p:graphicFrame>
      <p:sp>
        <p:nvSpPr>
          <p:cNvPr id="3" name="Rectangle 1"/>
          <p:cNvSpPr>
            <a:spLocks noChangeArrowheads="1"/>
          </p:cNvSpPr>
          <p:nvPr/>
        </p:nvSpPr>
        <p:spPr bwMode="auto">
          <a:xfrm>
            <a:off x="615950" y="1473199"/>
            <a:ext cx="10133790" cy="4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381000" y="5897880"/>
            <a:ext cx="7848600" cy="122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nSpc>
                <a:spcPct val="107000"/>
              </a:lnSpc>
              <a:spcAft>
                <a:spcPts val="300"/>
              </a:spcAft>
            </a:pPr>
            <a:r>
              <a:rPr lang="en-US" altLang="en-US" sz="1250" u="none" dirty="0" smtClean="0">
                <a:latin typeface="Calibri" panose="020F0502020204030204" pitchFamily="34" charset="0"/>
                <a:ea typeface="Calibri" panose="020F0502020204030204" pitchFamily="34" charset="0"/>
                <a:cs typeface="Calibri" panose="020F0502020204030204" pitchFamily="34" charset="0"/>
              </a:rPr>
              <a:t>1.      Estimates are five years after Series A commercial deployment and based on 4.2% current growth rate.</a:t>
            </a:r>
          </a:p>
          <a:p>
            <a:pPr marL="342900" indent="-342900">
              <a:lnSpc>
                <a:spcPct val="107000"/>
              </a:lnSpc>
              <a:buAutoNum type="arabicPeriod" startAt="2"/>
            </a:pPr>
            <a:r>
              <a:rPr lang="en-US" altLang="en-US" sz="1250" u="none" dirty="0" smtClean="0">
                <a:latin typeface="Calibri" panose="020F0502020204030204" pitchFamily="34" charset="0"/>
                <a:ea typeface="Calibri" panose="020F0502020204030204" pitchFamily="34" charset="0"/>
                <a:cs typeface="Calibri" panose="020F0502020204030204" pitchFamily="34" charset="0"/>
              </a:rPr>
              <a:t>Acquisition of drilling assets are opportunistic due to highly cyclical O&amp;G industry. Complete used rigs are assumed $10M each, plus 10% investment in support systems.</a:t>
            </a:r>
          </a:p>
          <a:p>
            <a:pPr marL="342900" indent="-342900">
              <a:lnSpc>
                <a:spcPct val="107000"/>
              </a:lnSpc>
              <a:spcBef>
                <a:spcPts val="300"/>
              </a:spcBef>
              <a:buAutoNum type="arabicPeriod" startAt="2"/>
            </a:pPr>
            <a:r>
              <a:rPr lang="en-US" altLang="en-US" sz="1250" u="none" dirty="0" smtClean="0">
                <a:latin typeface="Calibri" panose="020F0502020204030204" pitchFamily="34" charset="0"/>
                <a:ea typeface="Calibri" panose="020F0502020204030204" pitchFamily="34" charset="0"/>
                <a:cs typeface="Calibri" panose="020F0502020204030204" pitchFamily="34" charset="0"/>
              </a:rPr>
              <a:t>DTS Tech manufacturing expansion is internally funded.</a:t>
            </a:r>
          </a:p>
          <a:p>
            <a:pPr marL="342900" indent="-342900">
              <a:lnSpc>
                <a:spcPct val="107000"/>
              </a:lnSpc>
              <a:spcBef>
                <a:spcPts val="300"/>
              </a:spcBef>
              <a:buAutoNum type="arabicPeriod" startAt="2"/>
            </a:pPr>
            <a:r>
              <a:rPr lang="en-US" altLang="en-US" sz="1250" u="none" dirty="0" smtClean="0">
                <a:latin typeface="Calibri" panose="020F0502020204030204" pitchFamily="34" charset="0"/>
                <a:ea typeface="Calibri" panose="020F0502020204030204" pitchFamily="34" charset="0"/>
                <a:cs typeface="Calibri" panose="020F0502020204030204" pitchFamily="34" charset="0"/>
              </a:rPr>
              <a:t>Electricity revenues are not included. </a:t>
            </a:r>
          </a:p>
        </p:txBody>
      </p:sp>
    </p:spTree>
    <p:extLst>
      <p:ext uri="{BB962C8B-B14F-4D97-AF65-F5344CB8AC3E}">
        <p14:creationId xmlns:p14="http://schemas.microsoft.com/office/powerpoint/2010/main" val="1170468019"/>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6200" y="6934200"/>
            <a:ext cx="440812" cy="247650"/>
          </a:xfrm>
        </p:spPr>
        <p:txBody>
          <a:bodyPr/>
          <a:lstStyle/>
          <a:p>
            <a:fld id="{BD476D24-B34A-40E1-A6F2-275D32C402DB}" type="slidenum">
              <a:rPr lang="en-US" smtClean="0"/>
              <a:pPr/>
              <a:t>18</a:t>
            </a:fld>
            <a:endParaRPr lang="en-US" dirty="0"/>
          </a:p>
        </p:txBody>
      </p:sp>
      <p:sp>
        <p:nvSpPr>
          <p:cNvPr id="5" name="Rectangle 4"/>
          <p:cNvSpPr>
            <a:spLocks noChangeArrowheads="1"/>
          </p:cNvSpPr>
          <p:nvPr/>
        </p:nvSpPr>
        <p:spPr bwMode="auto">
          <a:xfrm>
            <a:off x="304800" y="1507262"/>
            <a:ext cx="8839200" cy="39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0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Series C High Growth = DTS Tech + Integrated Supply Group </a:t>
            </a:r>
            <a:endParaRPr lang="en-US" altLang="en-US" sz="20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sp>
        <p:nvSpPr>
          <p:cNvPr id="8" name="Rectangle 7"/>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762000" y="2035810"/>
            <a:ext cx="8001000" cy="4517390"/>
          </a:xfrm>
          <a:prstGeom prst="rect">
            <a:avLst/>
          </a:prstGeom>
        </p:spPr>
        <p:txBody>
          <a:bodyPr wrap="square">
            <a:spAutoFit/>
          </a:bodyPr>
          <a:lstStyle/>
          <a:p>
            <a:pPr marL="0" marR="0" algn="just">
              <a:lnSpc>
                <a:spcPct val="107000"/>
              </a:lnSpc>
              <a:spcBef>
                <a:spcPts val="0"/>
              </a:spcBef>
              <a:spcAft>
                <a:spcPts val="200"/>
              </a:spcAft>
            </a:pPr>
            <a:r>
              <a:rPr lang="en-US" sz="1600" b="1" u="none" dirty="0">
                <a:solidFill>
                  <a:srgbClr val="0355B9"/>
                </a:solidFill>
                <a:latin typeface="Calibri" panose="020F0502020204030204" pitchFamily="34" charset="0"/>
                <a:ea typeface="Calibri" panose="020F0502020204030204" pitchFamily="34" charset="0"/>
                <a:cs typeface="Calibri" panose="020F0502020204030204" pitchFamily="34" charset="0"/>
              </a:rPr>
              <a:t>Description</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High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growth stage, 25X to 28X over the current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0.35%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production electricity level. Duration is 25 years. Integrates substantial capacities in drilling, power plant, developer, construction, steel, and manufacturing areas through majority share acquisitions. Assumptions include hydrothermal resources only, EGS doubles amounts.</a:t>
            </a:r>
            <a:endParaRPr lang="en-US" sz="16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endParaRPr lang="en-US" sz="12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r>
              <a:rPr lang="en-US" sz="1600" b="1" u="none" dirty="0">
                <a:solidFill>
                  <a:srgbClr val="0355B9"/>
                </a:solidFill>
                <a:latin typeface="Calibri" panose="020F0502020204030204" pitchFamily="34" charset="0"/>
                <a:ea typeface="Calibri" panose="020F0502020204030204" pitchFamily="34" charset="0"/>
                <a:cs typeface="Calibri" panose="020F0502020204030204" pitchFamily="34" charset="0"/>
              </a:rPr>
              <a:t>Acquisitions</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  Steel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and drilling industries are highly cyclical, have extensive spare capacity, and are sustainable standalone investments</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Five year market caps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may vary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1600%.</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Long-term geothermal development adds revenues and markets, deploys spare capacity, and mitigates business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instability,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in exchange for modest </a:t>
            </a: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pricing of surplus resources.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a:t>
            </a:r>
            <a:endPar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0"/>
              </a:spcAft>
            </a:pPr>
            <a:endParaRPr lang="en-US" sz="1200" u="none" dirty="0" smtClean="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Drilling resources needed:	1000 rigs for 25 years.</a:t>
            </a:r>
            <a:endParaRPr lang="en-US" sz="16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Specialized steels:		8M tons annually, 25 years.</a:t>
            </a:r>
            <a:endParaRPr lang="en-US" sz="16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0"/>
              </a:spcAft>
            </a:pP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 </a:t>
            </a:r>
            <a:endParaRPr lang="en-US" sz="14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Geothermal developers, plants, and related do not have extensive capacities and require organic growth.</a:t>
            </a:r>
            <a:endParaRPr lang="en-US" sz="1600" u="none" dirty="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u="none" dirty="0">
                <a:solidFill>
                  <a:srgbClr val="0355B9"/>
                </a:solidFill>
                <a:latin typeface="Calibri" panose="020F0502020204030204" pitchFamily="34" charset="0"/>
                <a:ea typeface="Calibri" panose="020F0502020204030204" pitchFamily="34" charset="0"/>
                <a:cs typeface="Calibri" panose="020F0502020204030204" pitchFamily="34" charset="0"/>
              </a:rPr>
              <a:t> </a:t>
            </a:r>
            <a:endParaRPr lang="en-US" sz="1000" u="none" dirty="0" smtClean="0">
              <a:solidFill>
                <a:srgbClr val="0355B9"/>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200"/>
              </a:spcAft>
            </a:pPr>
            <a:r>
              <a:rPr lang="en-US" sz="1600"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Expected </a:t>
            </a:r>
            <a:r>
              <a:rPr lang="en-US" sz="1600" u="none" dirty="0">
                <a:solidFill>
                  <a:srgbClr val="0355B9"/>
                </a:solidFill>
                <a:latin typeface="Calibri" panose="020F0502020204030204" pitchFamily="34" charset="0"/>
                <a:ea typeface="Calibri" panose="020F0502020204030204" pitchFamily="34" charset="0"/>
                <a:cs typeface="Calibri" panose="020F0502020204030204" pitchFamily="34" charset="0"/>
              </a:rPr>
              <a:t>investment in supply chain acquisitions in 2019 dollars:  $12B </a:t>
            </a:r>
            <a:endParaRPr lang="en-US" sz="1600" u="none" dirty="0">
              <a:solidFill>
                <a:srgbClr val="0355B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7191983"/>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sp>
          <p:nvSpPr>
            <p:cNvPr id="6148" name="Rectangle 3"/>
            <p:cNvSpPr>
              <a:spLocks noChangeArrowheads="1"/>
            </p:cNvSpPr>
            <p:nvPr/>
          </p:nvSpPr>
          <p:spPr bwMode="auto">
            <a:xfrm>
              <a:off x="890679" y="2877582"/>
              <a:ext cx="8093847" cy="2913618"/>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r>
                <a:rPr lang="en-US" sz="3000" b="1" u="none" dirty="0" smtClean="0">
                  <a:solidFill>
                    <a:srgbClr val="0357BD"/>
                  </a:solidFill>
                  <a:latin typeface="Calibri" panose="020F0502020204030204" pitchFamily="34" charset="0"/>
                  <a:cs typeface="Calibri" panose="020F0502020204030204" pitchFamily="34" charset="0"/>
                </a:rPr>
                <a:t>PROBLEM</a:t>
              </a:r>
              <a:r>
                <a:rPr lang="en-US" sz="2000" b="1" u="none" dirty="0" smtClean="0">
                  <a:solidFill>
                    <a:srgbClr val="0357BD"/>
                  </a:solidFill>
                  <a:latin typeface="Calibri" panose="020F0502020204030204" pitchFamily="34" charset="0"/>
                  <a:cs typeface="Calibri" panose="020F0502020204030204" pitchFamily="34" charset="0"/>
                </a:rPr>
                <a:t> </a:t>
              </a:r>
            </a:p>
            <a:p>
              <a:endParaRPr lang="en-US" sz="800" b="1" u="none" dirty="0">
                <a:solidFill>
                  <a:srgbClr val="0357BD"/>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Geothermal is Both </a:t>
              </a:r>
              <a:r>
                <a:rPr lang="en-US" sz="2000" b="1" u="none" dirty="0" smtClean="0">
                  <a:solidFill>
                    <a:srgbClr val="0357BD"/>
                  </a:solidFill>
                  <a:latin typeface="Calibri" panose="020F0502020204030204" pitchFamily="34" charset="0"/>
                  <a:cs typeface="Calibri" panose="020F0502020204030204" pitchFamily="34" charset="0"/>
                </a:rPr>
                <a:t>the Most </a:t>
              </a:r>
              <a:r>
                <a:rPr lang="en-US" sz="2000" b="1" u="none" dirty="0" smtClean="0">
                  <a:solidFill>
                    <a:srgbClr val="0357BD"/>
                  </a:solidFill>
                  <a:latin typeface="Calibri" panose="020F0502020204030204" pitchFamily="34" charset="0"/>
                  <a:cs typeface="Calibri" panose="020F0502020204030204" pitchFamily="34" charset="0"/>
                </a:rPr>
                <a:t>Economic and the Most Underinvested </a:t>
              </a:r>
            </a:p>
            <a:p>
              <a:r>
                <a:rPr lang="en-US" sz="2000" b="1" u="none" dirty="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Renewable </a:t>
              </a:r>
              <a:r>
                <a:rPr lang="en-US" sz="2000" b="1" u="none" dirty="0" smtClean="0">
                  <a:solidFill>
                    <a:srgbClr val="0357BD"/>
                  </a:solidFill>
                  <a:latin typeface="Calibri" panose="020F0502020204030204" pitchFamily="34" charset="0"/>
                  <a:cs typeface="Calibri" panose="020F0502020204030204" pitchFamily="34" charset="0"/>
                </a:rPr>
                <a:t>Energy </a:t>
              </a:r>
              <a:r>
                <a:rPr lang="en-US" sz="2000" b="1" u="none" dirty="0" smtClean="0">
                  <a:solidFill>
                    <a:srgbClr val="0357BD"/>
                  </a:solidFill>
                  <a:latin typeface="Calibri" panose="020F0502020204030204" pitchFamily="34" charset="0"/>
                  <a:cs typeface="Calibri" panose="020F0502020204030204" pitchFamily="34" charset="0"/>
                </a:rPr>
                <a:t>Source:</a:t>
              </a:r>
              <a:endParaRPr lang="en-US" sz="2000" b="1" u="none" dirty="0" smtClean="0">
                <a:solidFill>
                  <a:srgbClr val="0357BD"/>
                </a:solidFill>
                <a:latin typeface="Calibri" panose="020F0502020204030204" pitchFamily="34" charset="0"/>
                <a:cs typeface="Calibri" panose="020F0502020204030204" pitchFamily="34" charset="0"/>
              </a:endParaRPr>
            </a:p>
            <a:p>
              <a:pPr marL="640080">
                <a:spcBef>
                  <a:spcPts val="600"/>
                </a:spcBef>
              </a:pP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EIA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2022 Projected $/MWh:  Geothermal 44.0, Wind 55.8, Solar PV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73.7</a:t>
              </a:r>
            </a:p>
            <a:p>
              <a:pPr marL="640080">
                <a:spcBef>
                  <a:spcPts val="200"/>
                </a:spcBef>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Upfront costs, development time, subsurface risks deter</a:t>
              </a:r>
            </a:p>
            <a:p>
              <a:pPr marL="640080">
                <a:spcBef>
                  <a:spcPts val="200"/>
                </a:spcBef>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Baseload hydrothermal + EGS potential = 20%+ global electricity</a:t>
              </a:r>
              <a:endPar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endParaRPr>
            </a:p>
            <a:p>
              <a:endParaRPr lang="en-US" sz="2400" u="none" dirty="0" smtClean="0">
                <a:solidFill>
                  <a:srgbClr val="0357BD"/>
                </a:solidFill>
                <a:latin typeface="Calibri" panose="020F0502020204030204" pitchFamily="34" charset="0"/>
                <a:cs typeface="Calibri" panose="020F0502020204030204" pitchFamily="34" charset="0"/>
              </a:endParaRPr>
            </a:p>
            <a:p>
              <a:pPr marL="285750" indent="-285750">
                <a:spcAft>
                  <a:spcPts val="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All The Above” Energy Strategy Necessary for Carbon Transition</a:t>
              </a:r>
            </a:p>
          </p:txBody>
        </p:sp>
        <p:sp>
          <p:nvSpPr>
            <p:cNvPr id="7172" name="Rectangle 4"/>
            <p:cNvSpPr>
              <a:spLocks noChangeArrowheads="1"/>
            </p:cNvSpPr>
            <p:nvPr/>
          </p:nvSpPr>
          <p:spPr bwMode="auto">
            <a:xfrm>
              <a:off x="1430269" y="1805970"/>
              <a:ext cx="662924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ts val="2700"/>
                </a:lnSpc>
              </a:pPr>
              <a:r>
                <a:rPr lang="en-US" altLang="en-US" sz="24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DTS Geothermal:  Massive Technology and Baseload Clean Energy Growth Opportunities</a:t>
              </a:r>
              <a:endParaRPr lang="en-US" altLang="en-US" sz="24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a:t>
            </a:r>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2827379753"/>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6200" y="6934200"/>
            <a:ext cx="440812" cy="247650"/>
          </a:xfrm>
        </p:spPr>
        <p:txBody>
          <a:bodyPr/>
          <a:lstStyle/>
          <a:p>
            <a:fld id="{BD476D24-B34A-40E1-A6F2-275D32C402DB}" type="slidenum">
              <a:rPr lang="en-US" smtClean="0"/>
              <a:pPr/>
              <a:t>19</a:t>
            </a:fld>
            <a:endParaRPr lang="en-US" dirty="0"/>
          </a:p>
        </p:txBody>
      </p:sp>
      <p:sp>
        <p:nvSpPr>
          <p:cNvPr id="5" name="Rectangle 4"/>
          <p:cNvSpPr>
            <a:spLocks noChangeArrowheads="1"/>
          </p:cNvSpPr>
          <p:nvPr/>
        </p:nvSpPr>
        <p:spPr bwMode="auto">
          <a:xfrm>
            <a:off x="228600" y="1278662"/>
            <a:ext cx="8839200" cy="39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0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Series C, Finance of 10% Clean Baseload Energy </a:t>
            </a:r>
            <a:endParaRPr lang="en-US" altLang="en-US" sz="20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sp>
        <p:nvSpPr>
          <p:cNvPr id="8" name="Rectangle 7"/>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143000" y="1828800"/>
            <a:ext cx="7467600" cy="5034007"/>
          </a:xfrm>
          <a:prstGeom prst="rect">
            <a:avLst/>
          </a:prstGeom>
        </p:spPr>
        <p:txBody>
          <a:bodyPr wrap="square">
            <a:spAutoFit/>
          </a:bodyPr>
          <a:lstStyle/>
          <a:p>
            <a:r>
              <a:rPr lang="en-US" sz="1600" u="none" dirty="0" smtClean="0">
                <a:solidFill>
                  <a:srgbClr val="0355B9"/>
                </a:solidFill>
                <a:latin typeface="Calibri" panose="020F0502020204030204" pitchFamily="34" charset="0"/>
                <a:cs typeface="Calibri" panose="020F0502020204030204" pitchFamily="34" charset="0"/>
              </a:rPr>
              <a:t>10</a:t>
            </a:r>
            <a:r>
              <a:rPr lang="en-US" sz="1600" u="none" dirty="0">
                <a:solidFill>
                  <a:srgbClr val="0355B9"/>
                </a:solidFill>
                <a:latin typeface="Calibri" panose="020F0502020204030204" pitchFamily="34" charset="0"/>
                <a:cs typeface="Calibri" panose="020F0502020204030204" pitchFamily="34" charset="0"/>
              </a:rPr>
              <a:t>% Total Global Electricity				</a:t>
            </a:r>
            <a:r>
              <a:rPr lang="en-US" sz="1600" u="none" dirty="0" smtClean="0">
                <a:solidFill>
                  <a:srgbClr val="0355B9"/>
                </a:solidFill>
                <a:latin typeface="Calibri" panose="020F0502020204030204" pitchFamily="34" charset="0"/>
                <a:cs typeface="Calibri" panose="020F0502020204030204" pitchFamily="34" charset="0"/>
              </a:rPr>
              <a:t>          2750 </a:t>
            </a:r>
            <a:r>
              <a:rPr lang="en-US" sz="1600" u="none" dirty="0">
                <a:solidFill>
                  <a:srgbClr val="0355B9"/>
                </a:solidFill>
                <a:latin typeface="Calibri" panose="020F0502020204030204" pitchFamily="34" charset="0"/>
                <a:cs typeface="Calibri" panose="020F0502020204030204" pitchFamily="34" charset="0"/>
              </a:rPr>
              <a:t>TWh</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Mean Hydrothermal Site Output				</a:t>
            </a:r>
            <a:r>
              <a:rPr lang="en-US" sz="1600" u="none" dirty="0" smtClean="0">
                <a:solidFill>
                  <a:srgbClr val="0355B9"/>
                </a:solidFill>
                <a:latin typeface="Calibri" panose="020F0502020204030204" pitchFamily="34" charset="0"/>
                <a:cs typeface="Calibri" panose="020F0502020204030204" pitchFamily="34" charset="0"/>
              </a:rPr>
              <a:t>         20 - </a:t>
            </a:r>
            <a:r>
              <a:rPr lang="en-US" sz="1600" u="none" dirty="0">
                <a:solidFill>
                  <a:srgbClr val="0355B9"/>
                </a:solidFill>
                <a:latin typeface="Calibri" panose="020F0502020204030204" pitchFamily="34" charset="0"/>
                <a:cs typeface="Calibri" panose="020F0502020204030204" pitchFamily="34" charset="0"/>
              </a:rPr>
              <a:t>23 MWh</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Estimated Required New Sites				</a:t>
            </a:r>
            <a:r>
              <a:rPr lang="en-US" sz="1600" u="none" dirty="0" smtClean="0">
                <a:solidFill>
                  <a:srgbClr val="0355B9"/>
                </a:solidFill>
                <a:latin typeface="Calibri" panose="020F0502020204030204" pitchFamily="34" charset="0"/>
                <a:cs typeface="Calibri" panose="020F0502020204030204" pitchFamily="34" charset="0"/>
              </a:rPr>
              <a:t>     14,000 </a:t>
            </a:r>
            <a:r>
              <a:rPr lang="en-US" sz="1600" u="none" dirty="0">
                <a:solidFill>
                  <a:srgbClr val="0355B9"/>
                </a:solidFill>
                <a:latin typeface="Calibri" panose="020F0502020204030204" pitchFamily="34" charset="0"/>
                <a:cs typeface="Calibri" panose="020F0502020204030204" pitchFamily="34" charset="0"/>
              </a:rPr>
              <a:t>- 20,000</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Quantity of Exploratory, Production, and Injection Wells	</a:t>
            </a:r>
            <a:r>
              <a:rPr lang="en-US" sz="1600" u="none" dirty="0" smtClean="0">
                <a:solidFill>
                  <a:srgbClr val="0355B9"/>
                </a:solidFill>
                <a:latin typeface="Calibri" panose="020F0502020204030204" pitchFamily="34" charset="0"/>
                <a:cs typeface="Calibri" panose="020F0502020204030204" pitchFamily="34" charset="0"/>
              </a:rPr>
              <a:t>            270,000</a:t>
            </a:r>
            <a:endParaRPr lang="en-US" sz="1600" u="none" dirty="0">
              <a:solidFill>
                <a:srgbClr val="0355B9"/>
              </a:solidFill>
              <a:latin typeface="Calibri" panose="020F0502020204030204" pitchFamily="34" charset="0"/>
              <a:cs typeface="Calibri" panose="020F0502020204030204" pitchFamily="34" charset="0"/>
            </a:endParaRP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Mid-Low Traditional Developmental </a:t>
            </a:r>
            <a:r>
              <a:rPr lang="en-US" sz="1600" u="none" dirty="0" smtClean="0">
                <a:solidFill>
                  <a:srgbClr val="0355B9"/>
                </a:solidFill>
                <a:latin typeface="Calibri" panose="020F0502020204030204" pitchFamily="34" charset="0"/>
                <a:cs typeface="Calibri" panose="020F0502020204030204" pitchFamily="34" charset="0"/>
              </a:rPr>
              <a:t>Investment, </a:t>
            </a:r>
            <a:r>
              <a:rPr lang="en-US" sz="1600" u="none" dirty="0">
                <a:solidFill>
                  <a:srgbClr val="0355B9"/>
                </a:solidFill>
                <a:latin typeface="Calibri" panose="020F0502020204030204" pitchFamily="34" charset="0"/>
                <a:cs typeface="Calibri" panose="020F0502020204030204" pitchFamily="34" charset="0"/>
              </a:rPr>
              <a:t>$/MWh	</a:t>
            </a:r>
            <a:r>
              <a:rPr lang="en-US" sz="1600" u="none" dirty="0" smtClean="0">
                <a:solidFill>
                  <a:srgbClr val="0355B9"/>
                </a:solidFill>
                <a:latin typeface="Calibri" panose="020F0502020204030204" pitchFamily="34" charset="0"/>
                <a:cs typeface="Calibri" panose="020F0502020204030204" pitchFamily="34" charset="0"/>
              </a:rPr>
              <a:t>         $</a:t>
            </a:r>
            <a:r>
              <a:rPr lang="en-US" sz="1600" u="none" dirty="0">
                <a:solidFill>
                  <a:srgbClr val="0355B9"/>
                </a:solidFill>
                <a:latin typeface="Calibri" panose="020F0502020204030204" pitchFamily="34" charset="0"/>
                <a:cs typeface="Calibri" panose="020F0502020204030204" pitchFamily="34" charset="0"/>
              </a:rPr>
              <a:t>3,000,000</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Overall </a:t>
            </a:r>
            <a:r>
              <a:rPr lang="en-US" sz="1600" u="none" dirty="0" smtClean="0">
                <a:solidFill>
                  <a:srgbClr val="0355B9"/>
                </a:solidFill>
                <a:latin typeface="Calibri" panose="020F0502020204030204" pitchFamily="34" charset="0"/>
                <a:cs typeface="Calibri" panose="020F0502020204030204" pitchFamily="34" charset="0"/>
              </a:rPr>
              <a:t>Nominal Investment</a:t>
            </a:r>
            <a:r>
              <a:rPr lang="en-US" sz="1600" u="none" dirty="0">
                <a:solidFill>
                  <a:srgbClr val="0355B9"/>
                </a:solidFill>
                <a:latin typeface="Calibri" panose="020F0502020204030204" pitchFamily="34" charset="0"/>
                <a:cs typeface="Calibri" panose="020F0502020204030204" pitchFamily="34" charset="0"/>
              </a:rPr>
              <a:t>, </a:t>
            </a:r>
            <a:r>
              <a:rPr lang="en-US" sz="1600" u="none" dirty="0" smtClean="0">
                <a:solidFill>
                  <a:srgbClr val="0355B9"/>
                </a:solidFill>
                <a:latin typeface="Calibri" panose="020F0502020204030204" pitchFamily="34" charset="0"/>
                <a:cs typeface="Calibri" panose="020F0502020204030204" pitchFamily="34" charset="0"/>
              </a:rPr>
              <a:t>Traditional Practices </a:t>
            </a:r>
            <a:r>
              <a:rPr lang="en-US" sz="1600" u="none" dirty="0">
                <a:solidFill>
                  <a:srgbClr val="0355B9"/>
                </a:solidFill>
                <a:latin typeface="Calibri" panose="020F0502020204030204" pitchFamily="34" charset="0"/>
                <a:cs typeface="Calibri" panose="020F0502020204030204" pitchFamily="34" charset="0"/>
              </a:rPr>
              <a:t>		</a:t>
            </a:r>
            <a:r>
              <a:rPr lang="en-US" sz="1600" u="none" dirty="0" smtClean="0">
                <a:solidFill>
                  <a:srgbClr val="0355B9"/>
                </a:solidFill>
                <a:latin typeface="Calibri" panose="020F0502020204030204" pitchFamily="34" charset="0"/>
                <a:cs typeface="Calibri" panose="020F0502020204030204" pitchFamily="34" charset="0"/>
              </a:rPr>
              <a:t>      </a:t>
            </a:r>
            <a:r>
              <a:rPr lang="en-US" sz="1600" b="1" u="none" dirty="0" smtClean="0">
                <a:solidFill>
                  <a:srgbClr val="0355B9"/>
                </a:solidFill>
                <a:latin typeface="Calibri" panose="020F0502020204030204" pitchFamily="34" charset="0"/>
                <a:cs typeface="Calibri" panose="020F0502020204030204" pitchFamily="34" charset="0"/>
              </a:rPr>
              <a:t>$</a:t>
            </a:r>
            <a:r>
              <a:rPr lang="en-US" sz="1600" b="1" u="none" dirty="0">
                <a:solidFill>
                  <a:srgbClr val="0355B9"/>
                </a:solidFill>
                <a:latin typeface="Calibri" panose="020F0502020204030204" pitchFamily="34" charset="0"/>
                <a:cs typeface="Calibri" panose="020F0502020204030204" pitchFamily="34" charset="0"/>
              </a:rPr>
              <a:t>840B - $1.05T</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Revised Developmental </a:t>
            </a:r>
            <a:r>
              <a:rPr lang="en-US" sz="1600" u="none" dirty="0" smtClean="0">
                <a:solidFill>
                  <a:srgbClr val="0355B9"/>
                </a:solidFill>
                <a:latin typeface="Calibri" panose="020F0502020204030204" pitchFamily="34" charset="0"/>
                <a:cs typeface="Calibri" panose="020F0502020204030204" pitchFamily="34" charset="0"/>
              </a:rPr>
              <a:t>Investment: </a:t>
            </a:r>
            <a:r>
              <a:rPr lang="en-US" sz="1600" u="none" dirty="0">
                <a:solidFill>
                  <a:srgbClr val="0355B9"/>
                </a:solidFill>
                <a:latin typeface="Calibri" panose="020F0502020204030204" pitchFamily="34" charset="0"/>
                <a:cs typeface="Calibri" panose="020F0502020204030204" pitchFamily="34" charset="0"/>
              </a:rPr>
              <a:t>DTS Tech + Group, $/MWh	</a:t>
            </a:r>
            <a:r>
              <a:rPr lang="en-US" sz="1600" u="none" dirty="0" smtClean="0">
                <a:solidFill>
                  <a:srgbClr val="0355B9"/>
                </a:solidFill>
                <a:latin typeface="Calibri" panose="020F0502020204030204" pitchFamily="34" charset="0"/>
                <a:cs typeface="Calibri" panose="020F0502020204030204" pitchFamily="34" charset="0"/>
              </a:rPr>
              <a:t>         $</a:t>
            </a:r>
            <a:r>
              <a:rPr lang="en-US" sz="1600" u="none" dirty="0">
                <a:solidFill>
                  <a:srgbClr val="0355B9"/>
                </a:solidFill>
                <a:latin typeface="Calibri" panose="020F0502020204030204" pitchFamily="34" charset="0"/>
                <a:cs typeface="Calibri" panose="020F0502020204030204" pitchFamily="34" charset="0"/>
              </a:rPr>
              <a:t>1,635,000</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smtClean="0">
                <a:solidFill>
                  <a:srgbClr val="0355B9"/>
                </a:solidFill>
                <a:latin typeface="Calibri" panose="020F0502020204030204" pitchFamily="34" charset="0"/>
                <a:cs typeface="Calibri" panose="020F0502020204030204" pitchFamily="34" charset="0"/>
              </a:rPr>
              <a:t>DTS-Revised Nominal Investment	 </a:t>
            </a:r>
            <a:r>
              <a:rPr lang="en-US" sz="1600" u="none" dirty="0">
                <a:solidFill>
                  <a:srgbClr val="0355B9"/>
                </a:solidFill>
                <a:latin typeface="Calibri" panose="020F0502020204030204" pitchFamily="34" charset="0"/>
                <a:cs typeface="Calibri" panose="020F0502020204030204" pitchFamily="34" charset="0"/>
              </a:rPr>
              <a:t>			</a:t>
            </a:r>
            <a:r>
              <a:rPr lang="en-US" sz="1600" u="none" dirty="0" smtClean="0">
                <a:solidFill>
                  <a:srgbClr val="0355B9"/>
                </a:solidFill>
                <a:latin typeface="Calibri" panose="020F0502020204030204" pitchFamily="34" charset="0"/>
                <a:cs typeface="Calibri" panose="020F0502020204030204" pitchFamily="34" charset="0"/>
              </a:rPr>
              <a:t>      </a:t>
            </a:r>
            <a:r>
              <a:rPr lang="en-US" sz="1600" b="1" u="none" dirty="0" smtClean="0">
                <a:solidFill>
                  <a:srgbClr val="0355B9"/>
                </a:solidFill>
                <a:latin typeface="Calibri" panose="020F0502020204030204" pitchFamily="34" charset="0"/>
                <a:cs typeface="Calibri" panose="020F0502020204030204" pitchFamily="34" charset="0"/>
              </a:rPr>
              <a:t>$457B - $575B</a:t>
            </a:r>
            <a:endParaRPr lang="en-US" sz="1600" b="1" u="none" dirty="0">
              <a:solidFill>
                <a:srgbClr val="0355B9"/>
              </a:solidFill>
              <a:latin typeface="Calibri" panose="020F0502020204030204" pitchFamily="34" charset="0"/>
              <a:cs typeface="Calibri" panose="020F0502020204030204" pitchFamily="34" charset="0"/>
            </a:endParaRP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Required Investment, Self-Generation / Free Cash Flow Basis	</a:t>
            </a:r>
            <a:r>
              <a:rPr lang="en-US" sz="1600" u="none" dirty="0" smtClean="0">
                <a:solidFill>
                  <a:srgbClr val="0355B9"/>
                </a:solidFill>
                <a:latin typeface="Calibri" panose="020F0502020204030204" pitchFamily="34" charset="0"/>
                <a:cs typeface="Calibri" panose="020F0502020204030204" pitchFamily="34" charset="0"/>
              </a:rPr>
              <a:t>           $</a:t>
            </a:r>
            <a:r>
              <a:rPr lang="en-US" sz="1600" u="none" dirty="0">
                <a:solidFill>
                  <a:srgbClr val="0355B9"/>
                </a:solidFill>
                <a:latin typeface="Calibri" panose="020F0502020204030204" pitchFamily="34" charset="0"/>
                <a:cs typeface="Calibri" panose="020F0502020204030204" pitchFamily="34" charset="0"/>
              </a:rPr>
              <a:t>157.2B</a:t>
            </a:r>
          </a:p>
          <a:p>
            <a:r>
              <a:rPr lang="en-US" sz="1600" u="none" dirty="0">
                <a:solidFill>
                  <a:srgbClr val="0355B9"/>
                </a:solidFill>
                <a:latin typeface="Calibri" panose="020F0502020204030204" pitchFamily="34" charset="0"/>
                <a:cs typeface="Calibri" panose="020F0502020204030204" pitchFamily="34" charset="0"/>
              </a:rPr>
              <a:t> </a:t>
            </a:r>
          </a:p>
          <a:p>
            <a:r>
              <a:rPr lang="en-US" sz="1600" u="none" dirty="0">
                <a:solidFill>
                  <a:srgbClr val="0355B9"/>
                </a:solidFill>
                <a:latin typeface="Calibri" panose="020F0502020204030204" pitchFamily="34" charset="0"/>
                <a:cs typeface="Calibri" panose="020F0502020204030204" pitchFamily="34" charset="0"/>
              </a:rPr>
              <a:t>Annualized Return </a:t>
            </a:r>
            <a:r>
              <a:rPr lang="en-US" sz="1600" u="none" dirty="0" smtClean="0">
                <a:solidFill>
                  <a:srgbClr val="0355B9"/>
                </a:solidFill>
                <a:latin typeface="Calibri" panose="020F0502020204030204" pitchFamily="34" charset="0"/>
                <a:cs typeface="Calibri" panose="020F0502020204030204" pitchFamily="34" charset="0"/>
              </a:rPr>
              <a:t>with </a:t>
            </a:r>
            <a:r>
              <a:rPr lang="en-US" sz="1600" u="none" dirty="0">
                <a:solidFill>
                  <a:srgbClr val="0355B9"/>
                </a:solidFill>
                <a:latin typeface="Calibri" panose="020F0502020204030204" pitchFamily="34" charset="0"/>
                <a:cs typeface="Calibri" panose="020F0502020204030204" pitchFamily="34" charset="0"/>
              </a:rPr>
              <a:t>20% Redevelopment Funds, 50 Years	</a:t>
            </a:r>
            <a:r>
              <a:rPr lang="en-US" sz="1600" u="none" dirty="0" smtClean="0">
                <a:solidFill>
                  <a:srgbClr val="0355B9"/>
                </a:solidFill>
                <a:latin typeface="Calibri" panose="020F0502020204030204" pitchFamily="34" charset="0"/>
                <a:cs typeface="Calibri" panose="020F0502020204030204" pitchFamily="34" charset="0"/>
              </a:rPr>
              <a:t>            19.44</a:t>
            </a:r>
            <a:r>
              <a:rPr lang="en-US" sz="1600" u="none" dirty="0">
                <a:solidFill>
                  <a:srgbClr val="0355B9"/>
                </a:solidFill>
                <a:latin typeface="Calibri" panose="020F0502020204030204" pitchFamily="34" charset="0"/>
                <a:cs typeface="Calibri" panose="020F0502020204030204" pitchFamily="34" charset="0"/>
              </a:rPr>
              <a:t>% </a:t>
            </a:r>
          </a:p>
          <a:p>
            <a:pPr marL="0" marR="0" algn="just">
              <a:lnSpc>
                <a:spcPct val="107000"/>
              </a:lnSpc>
              <a:spcBef>
                <a:spcPts val="0"/>
              </a:spcBef>
              <a:spcAft>
                <a:spcPts val="200"/>
              </a:spcAft>
            </a:pPr>
            <a:endParaRPr lang="en-US" sz="1600" u="none" dirty="0">
              <a:solidFill>
                <a:srgbClr val="0355B9"/>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579915"/>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37698" y="436199"/>
            <a:ext cx="8887302" cy="6955201"/>
            <a:chOff x="505258" y="1238888"/>
            <a:chExt cx="8990434" cy="5980234"/>
          </a:xfrm>
        </p:grpSpPr>
        <p:sp>
          <p:nvSpPr>
            <p:cNvPr id="6148" name="Rectangle 3"/>
            <p:cNvSpPr>
              <a:spLocks noChangeArrowheads="1"/>
            </p:cNvSpPr>
            <p:nvPr/>
          </p:nvSpPr>
          <p:spPr bwMode="auto">
            <a:xfrm>
              <a:off x="785171" y="1646447"/>
              <a:ext cx="8479268" cy="2963890"/>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spcAft>
                  <a:spcPts val="300"/>
                </a:spcAft>
                <a:buFont typeface="Wingdings" panose="05000000000000000000" pitchFamily="2" charset="2"/>
                <a:buChar char="v"/>
              </a:pPr>
              <a:r>
                <a:rPr lang="en-US" sz="1800" b="1" u="none" dirty="0" smtClean="0">
                  <a:solidFill>
                    <a:srgbClr val="0357BD"/>
                  </a:solidFill>
                  <a:latin typeface="Calibri" panose="020F0502020204030204" pitchFamily="34" charset="0"/>
                  <a:cs typeface="Calibri" panose="020F0502020204030204" pitchFamily="34" charset="0"/>
                </a:rPr>
                <a:t> Proved technology </a:t>
              </a:r>
              <a:r>
                <a:rPr lang="en-US" sz="1800" b="1" i="1" u="none" dirty="0" smtClean="0">
                  <a:solidFill>
                    <a:srgbClr val="0357BD"/>
                  </a:solidFill>
                  <a:latin typeface="Calibri" panose="020F0502020204030204" pitchFamily="34" charset="0"/>
                  <a:cs typeface="Calibri" panose="020F0502020204030204" pitchFamily="34" charset="0"/>
                </a:rPr>
                <a:t>and </a:t>
              </a:r>
              <a:r>
                <a:rPr lang="en-US" sz="1800" b="1" u="none" dirty="0" smtClean="0">
                  <a:solidFill>
                    <a:srgbClr val="0357BD"/>
                  </a:solidFill>
                  <a:latin typeface="Calibri" panose="020F0502020204030204" pitchFamily="34" charset="0"/>
                  <a:cs typeface="Calibri" panose="020F0502020204030204" pitchFamily="34" charset="0"/>
                </a:rPr>
                <a:t>manufacturing considered impossible by major oil</a:t>
              </a:r>
              <a:endParaRPr lang="en-US" sz="1800" u="none" dirty="0" smtClean="0">
                <a:solidFill>
                  <a:srgbClr val="0357BD"/>
                </a:solidFill>
                <a:latin typeface="Calibri" panose="020F0502020204030204" pitchFamily="34" charset="0"/>
                <a:cs typeface="Calibri" panose="020F0502020204030204" pitchFamily="34" charset="0"/>
              </a:endParaRPr>
            </a:p>
            <a:p>
              <a:endParaRPr lang="en-US" sz="1000"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1800" b="1" u="none" dirty="0" smtClean="0">
                  <a:solidFill>
                    <a:srgbClr val="0357BD"/>
                  </a:solidFill>
                  <a:latin typeface="Calibri" panose="020F0502020204030204" pitchFamily="34" charset="0"/>
                  <a:cs typeface="Calibri" panose="020F0502020204030204" pitchFamily="34" charset="0"/>
                </a:rPr>
                <a:t> $1B development cost quote by R&amp;D institute, team performed for $5.5M</a:t>
              </a:r>
            </a:p>
            <a:p>
              <a:endParaRPr lang="en-US" sz="1000"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1800" b="1" u="none" dirty="0" smtClean="0">
                  <a:solidFill>
                    <a:srgbClr val="0357BD"/>
                  </a:solidFill>
                  <a:latin typeface="Calibri" panose="020F0502020204030204" pitchFamily="34" charset="0"/>
                  <a:cs typeface="Calibri" panose="020F0502020204030204" pitchFamily="34" charset="0"/>
                </a:rPr>
                <a:t> Well balanced business, energy industry, and technical expertise</a:t>
              </a:r>
            </a:p>
            <a:p>
              <a:pPr marL="285750" indent="-285750">
                <a:spcAft>
                  <a:spcPts val="300"/>
                </a:spcAft>
                <a:buFont typeface="Wingdings" panose="05000000000000000000" pitchFamily="2" charset="2"/>
                <a:buChar char="v"/>
              </a:pPr>
              <a:endParaRPr lang="en-US" sz="700" b="1" u="none" dirty="0">
                <a:solidFill>
                  <a:srgbClr val="0357BD"/>
                </a:solidFill>
                <a:latin typeface="Calibri" panose="020F0502020204030204" pitchFamily="34" charset="0"/>
                <a:cs typeface="Calibri" panose="020F0502020204030204" pitchFamily="34" charset="0"/>
              </a:endParaRPr>
            </a:p>
            <a:p>
              <a:pPr marL="285750" indent="-285750">
                <a:spcAft>
                  <a:spcPts val="100"/>
                </a:spcAft>
                <a:buFont typeface="Wingdings" panose="05000000000000000000" pitchFamily="2" charset="2"/>
                <a:buChar char="v"/>
              </a:pPr>
              <a:r>
                <a:rPr lang="en-US" sz="1800" b="1" u="none" dirty="0" smtClean="0">
                  <a:solidFill>
                    <a:srgbClr val="0357BD"/>
                  </a:solidFill>
                  <a:latin typeface="Calibri" panose="020F0502020204030204" pitchFamily="34" charset="0"/>
                  <a:cs typeface="Calibri" panose="020F0502020204030204" pitchFamily="34" charset="0"/>
                </a:rPr>
                <a:t> Successes include:</a:t>
              </a:r>
            </a:p>
            <a:p>
              <a:pPr marL="1085850" lvl="1" indent="-342900">
                <a:spcAft>
                  <a:spcPts val="1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Advanced, broad product concept and design</a:t>
              </a:r>
            </a:p>
            <a:p>
              <a:pPr marL="1085850" lvl="1" indent="-342900">
                <a:spcAft>
                  <a:spcPts val="1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Conversion of high strength materials</a:t>
              </a:r>
            </a:p>
            <a:p>
              <a:pPr marL="1085850" lvl="1" indent="-342900">
                <a:spcAft>
                  <a:spcPts val="1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Novel manufacturing process developments</a:t>
              </a:r>
            </a:p>
            <a:p>
              <a:pPr marL="1085850" lvl="1" indent="-342900">
                <a:spcAft>
                  <a:spcPts val="1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Novel manufacturing machine design-builds</a:t>
              </a:r>
            </a:p>
            <a:p>
              <a:pPr marL="1085850" lvl="1" indent="-342900">
                <a:spcAft>
                  <a:spcPts val="100"/>
                </a:spcAft>
                <a:buFont typeface="Calibri" panose="020F0502020204030204" pitchFamily="34" charset="0"/>
                <a:buChar char="─"/>
              </a:pPr>
              <a:r>
                <a:rPr lang="en-US" sz="1600" u="none" dirty="0" smtClean="0">
                  <a:solidFill>
                    <a:srgbClr val="0357BD"/>
                  </a:solidFill>
                  <a:latin typeface="Calibri" panose="020F0502020204030204" pitchFamily="34" charset="0"/>
                  <a:cs typeface="Calibri" panose="020F0502020204030204" pitchFamily="34" charset="0"/>
                </a:rPr>
                <a:t>Two different product deployments within 30 months from start</a:t>
              </a:r>
            </a:p>
            <a:p>
              <a:pPr lvl="1" indent="0">
                <a:spcAft>
                  <a:spcPts val="100"/>
                </a:spcAft>
              </a:pPr>
              <a:r>
                <a:rPr lang="en-US" sz="2000" b="1" u="none" dirty="0" smtClean="0">
                  <a:solidFill>
                    <a:srgbClr val="0357BD"/>
                  </a:solidFill>
                  <a:latin typeface="Calibri" panose="020F0502020204030204" pitchFamily="34" charset="0"/>
                  <a:cs typeface="Calibri" panose="020F0502020204030204" pitchFamily="34" charset="0"/>
                </a:rPr>
                <a:t>      </a:t>
              </a:r>
              <a:endParaRPr lang="en-US" sz="2000" b="1" u="none" dirty="0">
                <a:solidFill>
                  <a:srgbClr val="0357BD"/>
                </a:solidFill>
                <a:latin typeface="Calibri" panose="020F0502020204030204" pitchFamily="34" charset="0"/>
                <a:cs typeface="Calibri" panose="020F0502020204030204" pitchFamily="34" charset="0"/>
              </a:endParaRPr>
            </a:p>
          </p:txBody>
        </p:sp>
        <p:sp>
          <p:nvSpPr>
            <p:cNvPr id="7172" name="Rectangle 4"/>
            <p:cNvSpPr>
              <a:spLocks noChangeArrowheads="1"/>
            </p:cNvSpPr>
            <p:nvPr/>
          </p:nvSpPr>
          <p:spPr bwMode="auto">
            <a:xfrm>
              <a:off x="505258" y="1238888"/>
              <a:ext cx="8633437" cy="36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2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DTS Technology Team Strengths</a:t>
              </a:r>
              <a:endParaRPr lang="en-US" altLang="en-US" sz="22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10</a:t>
            </a:r>
          </a:p>
          <a:p>
            <a:pPr>
              <a:lnSpc>
                <a:spcPct val="100000"/>
              </a:lnSpc>
              <a:spcBef>
                <a:spcPct val="0"/>
              </a:spcBef>
              <a:buClrTx/>
              <a:buFontTx/>
              <a:buNone/>
            </a:pPr>
            <a:endParaRPr lang="en-US" altLang="en-US" sz="1200" dirty="0" smtClean="0"/>
          </a:p>
        </p:txBody>
      </p:sp>
      <p:pic>
        <p:nvPicPr>
          <p:cNvPr id="8" name="Picture 8"/>
          <p:cNvPicPr>
            <a:picLocks noChangeAspect="1"/>
          </p:cNvPicPr>
          <p:nvPr/>
        </p:nvPicPr>
        <p:blipFill>
          <a:blip r:embed="rId5"/>
          <a:srcRect/>
          <a:stretch>
            <a:fillRect/>
          </a:stretch>
        </p:blipFill>
        <p:spPr bwMode="auto">
          <a:xfrm>
            <a:off x="0" y="4303712"/>
            <a:ext cx="9601200" cy="3087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836618"/>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608" y="6553200"/>
            <a:ext cx="589084" cy="665922"/>
          </a:xfrm>
          <a:prstGeom prst="rect">
            <a:avLst/>
          </a:prstGeom>
        </p:spPr>
      </p:pic>
      <p:sp>
        <p:nvSpPr>
          <p:cNvPr id="9218" name="Slide Number Placeholder 1"/>
          <p:cNvSpPr>
            <a:spLocks noGrp="1"/>
          </p:cNvSpPr>
          <p:nvPr>
            <p:ph type="sldNum" sz="quarter" idx="10"/>
          </p:nvPr>
        </p:nvSpPr>
        <p:spPr>
          <a:xfrm>
            <a:off x="4522788" y="7067550"/>
            <a:ext cx="560387"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fld id="{156D5C04-3BA4-44A0-AC7D-EBE065C768D3}" type="slidenum">
              <a:rPr lang="en-US" altLang="en-US" sz="1100" u="none" smtClean="0">
                <a:latin typeface="Arial Narrow" panose="020B0606020202030204" pitchFamily="34" charset="0"/>
              </a:rPr>
              <a:pPr/>
              <a:t>21</a:t>
            </a:fld>
            <a:endParaRPr lang="en-US" altLang="en-US" sz="1100" u="none" dirty="0" smtClean="0">
              <a:latin typeface="Arial Narrow" panose="020B0606020202030204" pitchFamily="34" charset="0"/>
            </a:endParaRPr>
          </a:p>
        </p:txBody>
      </p:sp>
      <p:sp>
        <p:nvSpPr>
          <p:cNvPr id="3" name="Content Placeholder 5"/>
          <p:cNvSpPr txBox="1">
            <a:spLocks/>
          </p:cNvSpPr>
          <p:nvPr/>
        </p:nvSpPr>
        <p:spPr>
          <a:xfrm>
            <a:off x="304800" y="685800"/>
            <a:ext cx="9067800" cy="6400800"/>
          </a:xfrm>
          <a:prstGeom prst="rect">
            <a:avLst/>
          </a:prstGeom>
          <a:ln>
            <a:noFill/>
          </a:ln>
        </p:spPr>
        <p:txBody>
          <a:bodyPr>
            <a:normAutofit fontScale="92500"/>
          </a:bodyPr>
          <a:lstStyle>
            <a:lvl1pPr marL="361950" indent="-361950" algn="l" defTabSz="966788" rtl="0" eaLnBrk="0" fontAlgn="base" hangingPunct="0">
              <a:lnSpc>
                <a:spcPct val="120000"/>
              </a:lnSpc>
              <a:spcBef>
                <a:spcPct val="20000"/>
              </a:spcBef>
              <a:spcAft>
                <a:spcPct val="0"/>
              </a:spcAft>
              <a:buClr>
                <a:schemeClr val="tx1"/>
              </a:buClr>
              <a:buFont typeface="Wingdings" panose="05000000000000000000" pitchFamily="2" charset="2"/>
              <a:buChar char="v"/>
              <a:defRPr sz="1700" b="1">
                <a:solidFill>
                  <a:schemeClr val="tx1"/>
                </a:solidFill>
                <a:latin typeface="+mn-lt"/>
                <a:ea typeface="+mn-ea"/>
                <a:cs typeface="+mn-cs"/>
              </a:defRPr>
            </a:lvl1pPr>
            <a:lvl2pPr marL="785813" indent="-303213" algn="l" defTabSz="966788" rtl="0" eaLnBrk="0" fontAlgn="base" hangingPunct="0">
              <a:lnSpc>
                <a:spcPct val="120000"/>
              </a:lnSpc>
              <a:spcBef>
                <a:spcPct val="20000"/>
              </a:spcBef>
              <a:spcAft>
                <a:spcPct val="0"/>
              </a:spcAft>
              <a:buClr>
                <a:schemeClr val="tx1"/>
              </a:buClr>
              <a:buFont typeface="Arial" panose="020B0604020202020204" pitchFamily="34" charset="0"/>
              <a:buChar char="–"/>
              <a:defRPr sz="1500">
                <a:solidFill>
                  <a:schemeClr val="tx1"/>
                </a:solidFill>
                <a:latin typeface="+mn-lt"/>
              </a:defRPr>
            </a:lvl2pPr>
            <a:lvl3pPr marL="1208088" indent="-241300" algn="l" defTabSz="966788" rtl="0" eaLnBrk="0" fontAlgn="base" hangingPunct="0">
              <a:lnSpc>
                <a:spcPct val="120000"/>
              </a:lnSpc>
              <a:spcBef>
                <a:spcPct val="20000"/>
              </a:spcBef>
              <a:spcAft>
                <a:spcPct val="0"/>
              </a:spcAft>
              <a:buClr>
                <a:schemeClr val="tx1"/>
              </a:buClr>
              <a:buFont typeface="Wingdings" panose="05000000000000000000" pitchFamily="2" charset="2"/>
              <a:buChar char="s"/>
              <a:defRPr sz="1300">
                <a:solidFill>
                  <a:schemeClr val="tx1"/>
                </a:solidFill>
                <a:latin typeface="+mn-lt"/>
              </a:defRPr>
            </a:lvl3pPr>
            <a:lvl4pPr marL="1692275" indent="-242888"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4pPr>
            <a:lvl5pPr marL="2174875" indent="-241300"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5pPr>
            <a:lvl6pPr marL="26320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6pPr>
            <a:lvl7pPr marL="30892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7pPr>
            <a:lvl8pPr marL="35464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8pPr>
            <a:lvl9pPr marL="40036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9pPr>
          </a:lstStyle>
          <a:p>
            <a:pPr>
              <a:defRPr/>
            </a:pPr>
            <a:r>
              <a:rPr lang="en-US" sz="1200" u="none" kern="0" dirty="0" smtClean="0">
                <a:solidFill>
                  <a:srgbClr val="0355B9"/>
                </a:solidFill>
              </a:rPr>
              <a:t>CEO, J. Spray:  30 years BD, technology, and novel manufacturing process development in drilling, supply, services, and equipment for oil, gas, water, geothermal, and environmental industries. Has founded and run four drilling and technology development companies. </a:t>
            </a:r>
          </a:p>
          <a:p>
            <a:pPr marL="0" indent="0">
              <a:buFont typeface="Wingdings" panose="05000000000000000000" pitchFamily="2" charset="2"/>
              <a:buNone/>
              <a:defRPr/>
            </a:pPr>
            <a:r>
              <a:rPr lang="en-US" sz="900" u="none" kern="0" dirty="0" smtClean="0">
                <a:solidFill>
                  <a:srgbClr val="0355B9"/>
                </a:solidFill>
              </a:rPr>
              <a:t> </a:t>
            </a:r>
          </a:p>
          <a:p>
            <a:pPr>
              <a:defRPr/>
            </a:pPr>
            <a:r>
              <a:rPr lang="en-US" sz="1200" u="none" kern="0" dirty="0" smtClean="0">
                <a:solidFill>
                  <a:srgbClr val="0355B9"/>
                </a:solidFill>
              </a:rPr>
              <a:t>Operations Mgr., D. Capostagno: 20 years experience in mechanical, electrical, materials, machine controls, automation, laser, and manufacturing design engineering, R&amp;D, and technology. PMP, Six Sigma, M.S. Technology, MBA, International Business and Finance.</a:t>
            </a:r>
          </a:p>
          <a:p>
            <a:pPr marL="0" indent="0">
              <a:buFont typeface="Wingdings" panose="05000000000000000000" pitchFamily="2" charset="2"/>
              <a:buNone/>
              <a:defRPr/>
            </a:pPr>
            <a:r>
              <a:rPr lang="en-US" sz="900" u="none" kern="0" dirty="0" smtClean="0">
                <a:solidFill>
                  <a:srgbClr val="0355B9"/>
                </a:solidFill>
              </a:rPr>
              <a:t> </a:t>
            </a:r>
          </a:p>
          <a:p>
            <a:pPr>
              <a:defRPr/>
            </a:pPr>
            <a:r>
              <a:rPr lang="en-US" sz="1200" u="none" kern="0" dirty="0" smtClean="0">
                <a:solidFill>
                  <a:srgbClr val="0355B9"/>
                </a:solidFill>
              </a:rPr>
              <a:t>Engineering Director, R. Ramirez:  20 years mechanical design and engineering, Class-1 precision machining, CNC programming, manufacturing, novel manufacturing process, machine, product, and technology development. Recipient of Journal of Petroleum Technology-OTC Spotlight On New Technology and Hart Energy Special Meritorious Engineering and Innovation Awards, 2017.</a:t>
            </a:r>
          </a:p>
          <a:p>
            <a:pPr>
              <a:defRPr/>
            </a:pPr>
            <a:endParaRPr lang="en-US" sz="900" u="none" kern="0" dirty="0" smtClean="0">
              <a:solidFill>
                <a:srgbClr val="0355B9"/>
              </a:solidFill>
            </a:endParaRPr>
          </a:p>
          <a:p>
            <a:pPr>
              <a:defRPr/>
            </a:pPr>
            <a:r>
              <a:rPr lang="en-US" sz="1200" u="none" kern="0" dirty="0" smtClean="0">
                <a:solidFill>
                  <a:srgbClr val="0355B9"/>
                </a:solidFill>
              </a:rPr>
              <a:t>Advisor</a:t>
            </a:r>
            <a:r>
              <a:rPr lang="en-US" sz="1200" u="none" kern="0" dirty="0" smtClean="0">
                <a:solidFill>
                  <a:srgbClr val="034EA9"/>
                </a:solidFill>
              </a:rPr>
              <a:t>, </a:t>
            </a:r>
            <a:r>
              <a:rPr lang="en-US" sz="1200" u="none" dirty="0" smtClean="0">
                <a:solidFill>
                  <a:srgbClr val="034EA9"/>
                </a:solidFill>
              </a:rPr>
              <a:t>L. </a:t>
            </a:r>
            <a:r>
              <a:rPr lang="en-US" sz="1200" u="none" dirty="0">
                <a:solidFill>
                  <a:srgbClr val="034EA9"/>
                </a:solidFill>
              </a:rPr>
              <a:t>E. Capuano, Jr. – Forty years drilling engineering, well design, and consulting. He founded and led for 30 years ThermaSource, LLC, a geothermal consultancy and drilling contractor providing cementing and additional supporting technical and management services, resource assessment and development advisory throughout the Americas and the Pacific Rim. Long term board member for GRC and the International Geothermal Association; former board GEA; founding president, Geysers </a:t>
            </a:r>
            <a:r>
              <a:rPr lang="en-US" sz="1200" u="none" dirty="0" smtClean="0">
                <a:solidFill>
                  <a:srgbClr val="034EA9"/>
                </a:solidFill>
              </a:rPr>
              <a:t>Geothermal Association. </a:t>
            </a:r>
            <a:endParaRPr lang="en-US" sz="1200" u="none" kern="0" dirty="0" smtClean="0">
              <a:solidFill>
                <a:srgbClr val="0355B9"/>
              </a:solidFill>
            </a:endParaRPr>
          </a:p>
          <a:p>
            <a:pPr marL="0" indent="0">
              <a:buFont typeface="Wingdings" panose="05000000000000000000" pitchFamily="2" charset="2"/>
              <a:buNone/>
              <a:defRPr/>
            </a:pPr>
            <a:r>
              <a:rPr lang="en-US" sz="900" u="none" kern="0" dirty="0" smtClean="0">
                <a:solidFill>
                  <a:srgbClr val="0355B9"/>
                </a:solidFill>
              </a:rPr>
              <a:t> </a:t>
            </a:r>
          </a:p>
          <a:p>
            <a:pPr>
              <a:defRPr/>
            </a:pPr>
            <a:r>
              <a:rPr lang="en-US" sz="1200" u="none" kern="0" dirty="0" smtClean="0">
                <a:solidFill>
                  <a:srgbClr val="0355B9"/>
                </a:solidFill>
              </a:rPr>
              <a:t>Advisor, W. K. Ott: 35 years in drilling, completions, stimulation, HF, cementing, formation damage control, sandcontrol, education and training. SPE Distinguished Lecturer. Geothermal experience covers Japan, Indonesia, and Philippines. Authored over 20 handbooks and articles. B.S. ChemE, Registered P.E., Texas.</a:t>
            </a:r>
          </a:p>
          <a:p>
            <a:pPr marL="0" indent="0">
              <a:buFont typeface="Wingdings" panose="05000000000000000000" pitchFamily="2" charset="2"/>
              <a:buNone/>
              <a:defRPr/>
            </a:pPr>
            <a:endParaRPr lang="en-US" sz="900" u="none" kern="0" dirty="0" smtClean="0">
              <a:solidFill>
                <a:srgbClr val="0355B9"/>
              </a:solidFill>
            </a:endParaRPr>
          </a:p>
          <a:p>
            <a:pPr>
              <a:defRPr/>
            </a:pPr>
            <a:r>
              <a:rPr lang="en-US" sz="1200" u="none" kern="0" dirty="0">
                <a:solidFill>
                  <a:srgbClr val="0355B9"/>
                </a:solidFill>
              </a:rPr>
              <a:t>Advisor, D. Schwemmer Jr.: 35 years metallurgy, technology, welding, and engineering background. M.S. Metallurgical Engineering, MBA UD. Colorado School of Mines Distinguished Achievement Medalist.</a:t>
            </a:r>
          </a:p>
          <a:p>
            <a:pPr>
              <a:defRPr/>
            </a:pPr>
            <a:endParaRPr lang="en-US" sz="900" u="none" kern="0" dirty="0">
              <a:solidFill>
                <a:srgbClr val="0355B9"/>
              </a:solidFill>
            </a:endParaRPr>
          </a:p>
          <a:p>
            <a:pPr>
              <a:defRPr/>
            </a:pPr>
            <a:r>
              <a:rPr lang="en-US" sz="1200" u="none" kern="0" dirty="0" smtClean="0">
                <a:solidFill>
                  <a:srgbClr val="0355B9"/>
                </a:solidFill>
              </a:rPr>
              <a:t>Advisor, P. Smith:  Over 30 years operations management and product development in D&amp;C with major oil service companies in North Sea, Europe, West and North Africa, Middle East, and US markets. Global SME and author of 20 SPE papers concerning well construction, liner systems, liner hangers, swellable elastomers, and openhole completions.</a:t>
            </a:r>
          </a:p>
          <a:p>
            <a:pPr marL="0" indent="0">
              <a:buFont typeface="Wingdings" panose="05000000000000000000" pitchFamily="2" charset="2"/>
              <a:buNone/>
              <a:defRPr/>
            </a:pPr>
            <a:endParaRPr lang="en-US" sz="900" u="none" kern="0" dirty="0" smtClean="0">
              <a:solidFill>
                <a:srgbClr val="0355B9"/>
              </a:solidFill>
            </a:endParaRPr>
          </a:p>
          <a:p>
            <a:pPr>
              <a:defRPr/>
            </a:pPr>
            <a:r>
              <a:rPr lang="en-US" sz="1200" u="none" kern="0" dirty="0" smtClean="0">
                <a:solidFill>
                  <a:srgbClr val="0355B9"/>
                </a:solidFill>
              </a:rPr>
              <a:t>Advisor, N. Mendez:  20 years reservoir engineering, production, interventions, planning, acquisitions &amp; divestitures for major oil in W, Africa, Venezuela, Sakhalin, UAE, and US GOM and Pacific shelf. Specialist in completions, production optimization, artificial lift, sand control, and extended reach wells.  M.S., Energy and Mineral Economics.</a:t>
            </a:r>
          </a:p>
          <a:p>
            <a:pPr>
              <a:defRPr/>
            </a:pPr>
            <a:endParaRPr lang="en-US" sz="900" u="none" kern="0" dirty="0">
              <a:solidFill>
                <a:srgbClr val="0355B9"/>
              </a:solidFill>
            </a:endParaRPr>
          </a:p>
          <a:p>
            <a:pPr>
              <a:defRPr/>
            </a:pPr>
            <a:r>
              <a:rPr lang="en-US" sz="1200" u="none" kern="0" dirty="0" smtClean="0">
                <a:solidFill>
                  <a:srgbClr val="0355B9"/>
                </a:solidFill>
              </a:rPr>
              <a:t>Ancillary advisory includes CFA Toronto, </a:t>
            </a:r>
            <a:r>
              <a:rPr lang="en-US" sz="1200" u="none" kern="0" dirty="0">
                <a:solidFill>
                  <a:srgbClr val="0355B9"/>
                </a:solidFill>
              </a:rPr>
              <a:t>past </a:t>
            </a:r>
            <a:r>
              <a:rPr lang="en-US" sz="1200" u="none" kern="0" dirty="0" smtClean="0">
                <a:solidFill>
                  <a:srgbClr val="0355B9"/>
                </a:solidFill>
              </a:rPr>
              <a:t>President; Houston Technology Center Advisory </a:t>
            </a:r>
          </a:p>
        </p:txBody>
      </p:sp>
      <p:sp>
        <p:nvSpPr>
          <p:cNvPr id="4" name="Title 3"/>
          <p:cNvSpPr txBox="1">
            <a:spLocks/>
          </p:cNvSpPr>
          <p:nvPr/>
        </p:nvSpPr>
        <p:spPr>
          <a:xfrm>
            <a:off x="427038" y="228600"/>
            <a:ext cx="8640762" cy="388937"/>
          </a:xfrm>
          <a:prstGeom prst="rect">
            <a:avLst/>
          </a:prstGeom>
        </p:spPr>
        <p:txBody>
          <a:bodyPr/>
          <a:lstStyle>
            <a:lvl1pPr algn="ctr" defTabSz="966788" rtl="0" eaLnBrk="0" fontAlgn="base" hangingPunct="0">
              <a:spcBef>
                <a:spcPct val="0"/>
              </a:spcBef>
              <a:spcAft>
                <a:spcPct val="0"/>
              </a:spcAft>
              <a:defRPr sz="2100" b="1">
                <a:solidFill>
                  <a:schemeClr val="tx2"/>
                </a:solidFill>
                <a:latin typeface="+mj-lt"/>
                <a:ea typeface="+mj-ea"/>
                <a:cs typeface="+mj-cs"/>
              </a:defRPr>
            </a:lvl1pPr>
            <a:lvl2pPr algn="ctr" defTabSz="966788" rtl="0" eaLnBrk="0" fontAlgn="base" hangingPunct="0">
              <a:spcBef>
                <a:spcPct val="0"/>
              </a:spcBef>
              <a:spcAft>
                <a:spcPct val="0"/>
              </a:spcAft>
              <a:defRPr sz="2100" b="1">
                <a:solidFill>
                  <a:schemeClr val="tx2"/>
                </a:solidFill>
                <a:latin typeface="Arial Narrow" pitchFamily="34" charset="0"/>
              </a:defRPr>
            </a:lvl2pPr>
            <a:lvl3pPr algn="ctr" defTabSz="966788" rtl="0" eaLnBrk="0" fontAlgn="base" hangingPunct="0">
              <a:spcBef>
                <a:spcPct val="0"/>
              </a:spcBef>
              <a:spcAft>
                <a:spcPct val="0"/>
              </a:spcAft>
              <a:defRPr sz="2100" b="1">
                <a:solidFill>
                  <a:schemeClr val="tx2"/>
                </a:solidFill>
                <a:latin typeface="Arial Narrow" pitchFamily="34" charset="0"/>
              </a:defRPr>
            </a:lvl3pPr>
            <a:lvl4pPr algn="ctr" defTabSz="966788" rtl="0" eaLnBrk="0" fontAlgn="base" hangingPunct="0">
              <a:spcBef>
                <a:spcPct val="0"/>
              </a:spcBef>
              <a:spcAft>
                <a:spcPct val="0"/>
              </a:spcAft>
              <a:defRPr sz="2100" b="1">
                <a:solidFill>
                  <a:schemeClr val="tx2"/>
                </a:solidFill>
                <a:latin typeface="Arial Narrow" pitchFamily="34" charset="0"/>
              </a:defRPr>
            </a:lvl4pPr>
            <a:lvl5pPr algn="ctr" defTabSz="966788" rtl="0" eaLnBrk="0" fontAlgn="base" hangingPunct="0">
              <a:spcBef>
                <a:spcPct val="0"/>
              </a:spcBef>
              <a:spcAft>
                <a:spcPct val="0"/>
              </a:spcAft>
              <a:defRPr sz="2100" b="1">
                <a:solidFill>
                  <a:schemeClr val="tx2"/>
                </a:solidFill>
                <a:latin typeface="Arial Narrow" pitchFamily="34" charset="0"/>
              </a:defRPr>
            </a:lvl5pPr>
            <a:lvl6pPr marL="457200" algn="ctr" defTabSz="966788" rtl="0" fontAlgn="base">
              <a:spcBef>
                <a:spcPct val="0"/>
              </a:spcBef>
              <a:spcAft>
                <a:spcPct val="0"/>
              </a:spcAft>
              <a:defRPr sz="2100" b="1">
                <a:solidFill>
                  <a:schemeClr val="tx2"/>
                </a:solidFill>
                <a:latin typeface="Arial Narrow" pitchFamily="34" charset="0"/>
              </a:defRPr>
            </a:lvl6pPr>
            <a:lvl7pPr marL="914400" algn="ctr" defTabSz="966788" rtl="0" fontAlgn="base">
              <a:spcBef>
                <a:spcPct val="0"/>
              </a:spcBef>
              <a:spcAft>
                <a:spcPct val="0"/>
              </a:spcAft>
              <a:defRPr sz="2100" b="1">
                <a:solidFill>
                  <a:schemeClr val="tx2"/>
                </a:solidFill>
                <a:latin typeface="Arial Narrow" pitchFamily="34" charset="0"/>
              </a:defRPr>
            </a:lvl7pPr>
            <a:lvl8pPr marL="1371600" algn="ctr" defTabSz="966788" rtl="0" fontAlgn="base">
              <a:spcBef>
                <a:spcPct val="0"/>
              </a:spcBef>
              <a:spcAft>
                <a:spcPct val="0"/>
              </a:spcAft>
              <a:defRPr sz="2100" b="1">
                <a:solidFill>
                  <a:schemeClr val="tx2"/>
                </a:solidFill>
                <a:latin typeface="Arial Narrow" pitchFamily="34" charset="0"/>
              </a:defRPr>
            </a:lvl8pPr>
            <a:lvl9pPr marL="1828800" algn="ctr" defTabSz="966788" rtl="0" fontAlgn="base">
              <a:spcBef>
                <a:spcPct val="0"/>
              </a:spcBef>
              <a:spcAft>
                <a:spcPct val="0"/>
              </a:spcAft>
              <a:defRPr sz="2100" b="1">
                <a:solidFill>
                  <a:schemeClr val="tx2"/>
                </a:solidFill>
                <a:latin typeface="Arial Narrow" pitchFamily="34" charset="0"/>
              </a:defRPr>
            </a:lvl9pPr>
          </a:lstStyle>
          <a:p>
            <a:pPr>
              <a:defRPr/>
            </a:pPr>
            <a:r>
              <a:rPr lang="en-US" u="none" kern="0" dirty="0" smtClean="0">
                <a:solidFill>
                  <a:srgbClr val="0355B9"/>
                </a:solidFill>
              </a:rPr>
              <a:t>Advisory and Technical Team</a:t>
            </a:r>
            <a:endParaRPr lang="en-US" u="none" kern="0" dirty="0">
              <a:solidFill>
                <a:srgbClr val="0355B9"/>
              </a:solidFill>
            </a:endParaRPr>
          </a:p>
        </p:txBody>
      </p:sp>
    </p:spTree>
    <p:extLst>
      <p:ext uri="{BB962C8B-B14F-4D97-AF65-F5344CB8AC3E}">
        <p14:creationId xmlns:p14="http://schemas.microsoft.com/office/powerpoint/2010/main" val="3777953970"/>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D476D24-B34A-40E1-A6F2-275D32C402DB}" type="slidenum">
              <a:rPr lang="en-US" smtClean="0"/>
              <a:pPr/>
              <a:t>22</a:t>
            </a:fld>
            <a:endParaRPr lang="en-US"/>
          </a:p>
        </p:txBody>
      </p:sp>
      <p:pic>
        <p:nvPicPr>
          <p:cNvPr id="3074" name="Picture 2" descr="Image result for lorenzo qui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090535" cy="55328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3145" y="6324600"/>
            <a:ext cx="6447855" cy="400110"/>
          </a:xfrm>
          <a:prstGeom prst="rect">
            <a:avLst/>
          </a:prstGeom>
        </p:spPr>
        <p:txBody>
          <a:bodyPr wrap="none">
            <a:spAutoFit/>
          </a:bodyPr>
          <a:lstStyle/>
          <a:p>
            <a:r>
              <a:rPr lang="en-US" sz="2000" b="1" u="none" dirty="0" smtClean="0">
                <a:solidFill>
                  <a:schemeClr val="bg1"/>
                </a:solidFill>
              </a:rPr>
              <a:t>Dire Needs for All-The-Above Clean Energy Action </a:t>
            </a:r>
            <a:endParaRPr lang="en-US" dirty="0"/>
          </a:p>
        </p:txBody>
      </p:sp>
      <p:sp>
        <p:nvSpPr>
          <p:cNvPr id="5" name="Rectangle 19"/>
          <p:cNvSpPr>
            <a:spLocks noChangeArrowheads="1"/>
          </p:cNvSpPr>
          <p:nvPr/>
        </p:nvSpPr>
        <p:spPr bwMode="auto">
          <a:xfrm>
            <a:off x="8915400" y="6865924"/>
            <a:ext cx="381000" cy="296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329" u="none" dirty="0" smtClean="0">
                <a:latin typeface="Arial" panose="020B0604020202020204" pitchFamily="34" charset="0"/>
              </a:rPr>
              <a:t>C</a:t>
            </a:r>
            <a:r>
              <a:rPr lang="en-US" altLang="en-US" sz="1329" u="none" dirty="0">
                <a:latin typeface="Arial" panose="020B0604020202020204" pitchFamily="34" charset="0"/>
              </a:rPr>
              <a:t>.</a:t>
            </a:r>
            <a:endParaRPr lang="en-US" altLang="en-US" sz="1403" b="0" u="none" dirty="0">
              <a:latin typeface="Arial" panose="020B0604020202020204" pitchFamily="34" charset="0"/>
            </a:endParaRPr>
          </a:p>
        </p:txBody>
      </p:sp>
    </p:spTree>
    <p:extLst>
      <p:ext uri="{BB962C8B-B14F-4D97-AF65-F5344CB8AC3E}">
        <p14:creationId xmlns:p14="http://schemas.microsoft.com/office/powerpoint/2010/main" val="265989484"/>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sp>
          <p:nvSpPr>
            <p:cNvPr id="7172" name="Rectangle 4"/>
            <p:cNvSpPr>
              <a:spLocks noChangeArrowheads="1"/>
            </p:cNvSpPr>
            <p:nvPr/>
          </p:nvSpPr>
          <p:spPr bwMode="auto">
            <a:xfrm>
              <a:off x="505258" y="2667000"/>
              <a:ext cx="8633437" cy="45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APPENDIX</a:t>
              </a:r>
              <a:endParaRPr lang="en-US" altLang="en-US" sz="24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2</a:t>
            </a:r>
            <a:r>
              <a:rPr lang="en-US" altLang="en-US" sz="1200" dirty="0" smtClean="0"/>
              <a:t>4</a:t>
            </a:r>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2421461533"/>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4522788" y="6515100"/>
            <a:ext cx="560387" cy="247650"/>
          </a:xfrm>
        </p:spPr>
        <p:txBody>
          <a:bodyPr/>
          <a:lstStyle>
            <a:lvl1pPr defTabSz="966788" eaLnBrk="0" hangingPunct="0">
              <a:defRPr sz="1900" u="sng">
                <a:solidFill>
                  <a:schemeClr val="tx1"/>
                </a:solidFill>
                <a:latin typeface="Arial" panose="020B0604020202020204" pitchFamily="34" charset="0"/>
              </a:defRPr>
            </a:lvl1pPr>
            <a:lvl2pPr marL="742950" indent="-285750" defTabSz="966788" eaLnBrk="0" hangingPunct="0">
              <a:defRPr sz="1900" u="sng">
                <a:solidFill>
                  <a:schemeClr val="tx1"/>
                </a:solidFill>
                <a:latin typeface="Arial" panose="020B0604020202020204" pitchFamily="34" charset="0"/>
              </a:defRPr>
            </a:lvl2pPr>
            <a:lvl3pPr marL="1143000" indent="-228600" defTabSz="966788" eaLnBrk="0" hangingPunct="0">
              <a:defRPr sz="1900" u="sng">
                <a:solidFill>
                  <a:schemeClr val="tx1"/>
                </a:solidFill>
                <a:latin typeface="Arial" panose="020B0604020202020204" pitchFamily="34" charset="0"/>
              </a:defRPr>
            </a:lvl3pPr>
            <a:lvl4pPr marL="1600200" indent="-228600" defTabSz="966788" eaLnBrk="0" hangingPunct="0">
              <a:defRPr sz="1900" u="sng">
                <a:solidFill>
                  <a:schemeClr val="tx1"/>
                </a:solidFill>
                <a:latin typeface="Arial" panose="020B0604020202020204" pitchFamily="34" charset="0"/>
              </a:defRPr>
            </a:lvl4pPr>
            <a:lvl5pPr marL="2057400" indent="-228600" defTabSz="966788" eaLnBrk="0" hangingPunct="0">
              <a:defRPr sz="1900" u="sng">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900" u="sng">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900" u="sng">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900" u="sng">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900" u="sng">
                <a:solidFill>
                  <a:schemeClr val="tx1"/>
                </a:solidFill>
                <a:latin typeface="Arial" panose="020B0604020202020204" pitchFamily="34" charset="0"/>
              </a:defRPr>
            </a:lvl9pPr>
          </a:lstStyle>
          <a:p>
            <a:pPr eaLnBrk="1" hangingPunct="1"/>
            <a:fld id="{6E3CB262-3B80-4458-B972-D07FCDB8208B}" type="slidenum">
              <a:rPr lang="en-US" sz="1200" u="none">
                <a:latin typeface="Arial Narrow" panose="020B0606020202030204" pitchFamily="34" charset="0"/>
              </a:rPr>
              <a:pPr eaLnBrk="1" hangingPunct="1"/>
              <a:t>24</a:t>
            </a:fld>
            <a:endParaRPr lang="en-US" sz="1200" u="none" dirty="0">
              <a:latin typeface="Arial Narrow" panose="020B0606020202030204" pitchFamily="34" charset="0"/>
            </a:endParaRPr>
          </a:p>
        </p:txBody>
      </p:sp>
      <p:sp>
        <p:nvSpPr>
          <p:cNvPr id="20485" name="Rectangle 6"/>
          <p:cNvSpPr>
            <a:spLocks noChangeArrowheads="1"/>
          </p:cNvSpPr>
          <p:nvPr/>
        </p:nvSpPr>
        <p:spPr bwMode="auto">
          <a:xfrm>
            <a:off x="1790700" y="6172200"/>
            <a:ext cx="6134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u="sng">
                <a:solidFill>
                  <a:schemeClr val="tx1"/>
                </a:solidFill>
                <a:latin typeface="Arial" panose="020B0604020202020204" pitchFamily="34" charset="0"/>
              </a:defRPr>
            </a:lvl1pPr>
            <a:lvl2pPr marL="742950" indent="-285750" eaLnBrk="0" hangingPunct="0">
              <a:defRPr sz="1900" u="sng">
                <a:solidFill>
                  <a:schemeClr val="tx1"/>
                </a:solidFill>
                <a:latin typeface="Arial" panose="020B0604020202020204" pitchFamily="34" charset="0"/>
              </a:defRPr>
            </a:lvl2pPr>
            <a:lvl3pPr marL="1143000" indent="-228600" eaLnBrk="0" hangingPunct="0">
              <a:defRPr sz="1900" u="sng">
                <a:solidFill>
                  <a:schemeClr val="tx1"/>
                </a:solidFill>
                <a:latin typeface="Arial" panose="020B0604020202020204" pitchFamily="34" charset="0"/>
              </a:defRPr>
            </a:lvl3pPr>
            <a:lvl4pPr marL="1600200" indent="-228600" eaLnBrk="0" hangingPunct="0">
              <a:defRPr sz="1900" u="sng">
                <a:solidFill>
                  <a:schemeClr val="tx1"/>
                </a:solidFill>
                <a:latin typeface="Arial" panose="020B0604020202020204" pitchFamily="34" charset="0"/>
              </a:defRPr>
            </a:lvl4pPr>
            <a:lvl5pPr marL="2057400" indent="-228600" eaLnBrk="0" hangingPunct="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eaLnBrk="1" hangingPunct="1"/>
            <a:r>
              <a:rPr lang="en-US" sz="1400" b="1" u="none" dirty="0" smtClean="0">
                <a:solidFill>
                  <a:schemeClr val="bg1"/>
                </a:solidFill>
              </a:rPr>
              <a:t>300% Expansion Drilling Liner </a:t>
            </a:r>
          </a:p>
          <a:p>
            <a:pPr algn="ctr" eaLnBrk="1" hangingPunct="1"/>
            <a:endParaRPr lang="en-US" sz="200" b="1" dirty="0" smtClean="0">
              <a:solidFill>
                <a:schemeClr val="bg1"/>
              </a:solidFill>
            </a:endParaRPr>
          </a:p>
          <a:p>
            <a:pPr algn="ctr" eaLnBrk="1" hangingPunct="1"/>
            <a:r>
              <a:rPr lang="en-US" sz="1400" b="1" dirty="0" smtClean="0">
                <a:solidFill>
                  <a:schemeClr val="bg1"/>
                </a:solidFill>
              </a:rPr>
              <a:t>http</a:t>
            </a:r>
            <a:r>
              <a:rPr lang="en-US" sz="1400" b="1" dirty="0">
                <a:solidFill>
                  <a:schemeClr val="bg1"/>
                </a:solidFill>
              </a:rPr>
              <a:t>://dynamictubulars.com/high_speed_lab_film.htm</a:t>
            </a:r>
          </a:p>
        </p:txBody>
      </p:sp>
      <p:pic>
        <p:nvPicPr>
          <p:cNvPr id="5" name="CFEX Expansion Prete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50900" y="838200"/>
            <a:ext cx="7900988" cy="5267325"/>
          </a:xfrm>
        </p:spPr>
      </p:pic>
    </p:spTree>
    <p:extLst>
      <p:ext uri="{BB962C8B-B14F-4D97-AF65-F5344CB8AC3E}">
        <p14:creationId xmlns:p14="http://schemas.microsoft.com/office/powerpoint/2010/main" val="4026007306"/>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15" name="Rectangle 14"/>
          <p:cNvSpPr/>
          <p:nvPr/>
        </p:nvSpPr>
        <p:spPr>
          <a:xfrm>
            <a:off x="33938" y="304800"/>
            <a:ext cx="9491062"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26</a:t>
            </a:r>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914400" y="1066800"/>
            <a:ext cx="7620000"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latin typeface="Calibri" panose="020F0502020204030204" pitchFamily="34" charset="0"/>
                <a:ea typeface="Calibri" panose="020F0502020204030204" pitchFamily="34" charset="0"/>
                <a:cs typeface="Calibri" panose="020F0502020204030204" pitchFamily="34" charset="0"/>
              </a:rPr>
              <a:t>Series A Mitigated Risks</a:t>
            </a:r>
            <a:endParaRPr lang="en-US" altLang="en-US" sz="2400" b="1" u="none"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19037716"/>
              </p:ext>
            </p:extLst>
          </p:nvPr>
        </p:nvGraphicFramePr>
        <p:xfrm>
          <a:off x="2057400" y="1676400"/>
          <a:ext cx="6400800" cy="37084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algn="ctr"/>
                      <a:r>
                        <a:rPr lang="en-US" dirty="0" smtClean="0">
                          <a:solidFill>
                            <a:schemeClr val="tx1"/>
                          </a:solidFill>
                          <a:latin typeface="Calibri" panose="020F0502020204030204" pitchFamily="34" charset="0"/>
                          <a:cs typeface="Calibri" panose="020F0502020204030204" pitchFamily="34" charset="0"/>
                        </a:rPr>
                        <a:t>Risk</a:t>
                      </a:r>
                      <a:endParaRPr lang="en-US"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dirty="0" smtClean="0">
                          <a:solidFill>
                            <a:schemeClr val="tx1"/>
                          </a:solidFill>
                          <a:latin typeface="Calibri" panose="020F0502020204030204" pitchFamily="34" charset="0"/>
                          <a:cs typeface="Calibri" panose="020F0502020204030204" pitchFamily="34" charset="0"/>
                        </a:rPr>
                        <a:t>Mitigation</a:t>
                      </a:r>
                      <a:endParaRPr lang="en-US" dirty="0">
                        <a:solidFill>
                          <a:schemeClr val="tx1"/>
                        </a:solidFill>
                        <a:latin typeface="Calibri" panose="020F0502020204030204" pitchFamily="34" charset="0"/>
                        <a:cs typeface="Calibri" panose="020F0502020204030204" pitchFamily="34" charset="0"/>
                      </a:endParaRP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76469195"/>
              </p:ext>
            </p:extLst>
          </p:nvPr>
        </p:nvGraphicFramePr>
        <p:xfrm>
          <a:off x="2057400" y="205740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Steel</a:t>
                      </a:r>
                      <a:r>
                        <a:rPr lang="en-US" sz="1300" b="0" baseline="0" dirty="0" smtClean="0">
                          <a:solidFill>
                            <a:schemeClr val="tx1"/>
                          </a:solidFill>
                          <a:latin typeface="Calibri" panose="020F0502020204030204" pitchFamily="34" charset="0"/>
                          <a:cs typeface="Calibri" panose="020F0502020204030204" pitchFamily="34" charset="0"/>
                        </a:rPr>
                        <a:t> price inflation</a:t>
                      </a:r>
                      <a:endParaRPr lang="en-US" sz="13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Coincides with high energy prices and development levels.</a:t>
                      </a:r>
                    </a:p>
                  </a:txBody>
                  <a:tcPr anchor="ctr">
                    <a:solidFill>
                      <a:schemeClr val="accent5"/>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54526514"/>
              </p:ext>
            </p:extLst>
          </p:nvPr>
        </p:nvGraphicFramePr>
        <p:xfrm>
          <a:off x="838200" y="2057400"/>
          <a:ext cx="1143000" cy="457200"/>
        </p:xfrm>
        <a:graphic>
          <a:graphicData uri="http://schemas.openxmlformats.org/drawingml/2006/table">
            <a:tbl>
              <a:tblPr firstRow="1" bandRow="1">
                <a:tableStyleId>{5C22544A-7EE6-4342-B048-85BDC9FD1C3A}</a:tableStyleId>
              </a:tblPr>
              <a:tblGrid>
                <a:gridCol w="1143000"/>
              </a:tblGrid>
              <a:tr h="457200">
                <a:tc>
                  <a:txBody>
                    <a:bodyPr/>
                    <a:lstStyle/>
                    <a:p>
                      <a:r>
                        <a:rPr lang="en-US" sz="1300" b="0" dirty="0" smtClean="0">
                          <a:solidFill>
                            <a:schemeClr val="tx1"/>
                          </a:solidFill>
                          <a:latin typeface="Calibri" panose="020F0502020204030204" pitchFamily="34" charset="0"/>
                          <a:cs typeface="Calibri" panose="020F0502020204030204" pitchFamily="34" charset="0"/>
                        </a:rPr>
                        <a:t>Cost Control</a:t>
                      </a:r>
                      <a:endParaRPr lang="en-US" sz="1300" dirty="0"/>
                    </a:p>
                  </a:txBody>
                  <a:tcPr anchor="ct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056135506"/>
              </p:ext>
            </p:extLst>
          </p:nvPr>
        </p:nvGraphicFramePr>
        <p:xfrm>
          <a:off x="2057400" y="259080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Laminated structure allows less costly materials’ substitution.</a:t>
                      </a:r>
                    </a:p>
                  </a:txBody>
                  <a:tcPr anchor="ctr">
                    <a:solidFill>
                      <a:schemeClr val="accent5"/>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464252308"/>
              </p:ext>
            </p:extLst>
          </p:nvPr>
        </p:nvGraphicFramePr>
        <p:xfrm>
          <a:off x="2057400" y="312420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Primary products have 5X+ margins, tolerate variances.</a:t>
                      </a:r>
                    </a:p>
                  </a:txBody>
                  <a:tcPr anchor="ctr">
                    <a:solidFill>
                      <a:schemeClr val="accent5"/>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879760190"/>
              </p:ext>
            </p:extLst>
          </p:nvPr>
        </p:nvGraphicFramePr>
        <p:xfrm>
          <a:off x="2057400" y="3810000"/>
          <a:ext cx="6400800" cy="68580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Limits product’</a:t>
                      </a:r>
                      <a:r>
                        <a:rPr lang="en-US" sz="1300" b="0" baseline="0" dirty="0" smtClean="0">
                          <a:solidFill>
                            <a:schemeClr val="tx1"/>
                          </a:solidFill>
                          <a:latin typeface="Calibri" panose="020F0502020204030204" pitchFamily="34" charset="0"/>
                          <a:cs typeface="Calibri" panose="020F0502020204030204" pitchFamily="34" charset="0"/>
                        </a:rPr>
                        <a:t> use</a:t>
                      </a:r>
                      <a:endParaRPr lang="en-US" sz="13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Already demonstrated through two early commitments for new drilling, and for remediation.</a:t>
                      </a:r>
                    </a:p>
                  </a:txBody>
                  <a:tcPr anchor="ctr">
                    <a:solidFill>
                      <a:schemeClr val="accent5"/>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244909209"/>
              </p:ext>
            </p:extLst>
          </p:nvPr>
        </p:nvGraphicFramePr>
        <p:xfrm>
          <a:off x="838200" y="3810000"/>
          <a:ext cx="1143000" cy="685800"/>
        </p:xfrm>
        <a:graphic>
          <a:graphicData uri="http://schemas.openxmlformats.org/drawingml/2006/table">
            <a:tbl>
              <a:tblPr firstRow="1" bandRow="1">
                <a:tableStyleId>{5C22544A-7EE6-4342-B048-85BDC9FD1C3A}</a:tableStyleId>
              </a:tblPr>
              <a:tblGrid>
                <a:gridCol w="1143000"/>
              </a:tblGrid>
              <a:tr h="533400">
                <a:tc>
                  <a:txBody>
                    <a:bodyPr/>
                    <a:lstStyle/>
                    <a:p>
                      <a:pPr algn="ctr"/>
                      <a:r>
                        <a:rPr lang="en-US" sz="1300" b="0" dirty="0" smtClean="0">
                          <a:solidFill>
                            <a:schemeClr val="tx1"/>
                          </a:solidFill>
                          <a:latin typeface="Calibri" panose="020F0502020204030204" pitchFamily="34" charset="0"/>
                          <a:cs typeface="Calibri" panose="020F0502020204030204" pitchFamily="34" charset="0"/>
                        </a:rPr>
                        <a:t>Market &amp; Regulatory Acceptance</a:t>
                      </a:r>
                      <a:endParaRPr lang="en-US" sz="1300" b="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955066484"/>
              </p:ext>
            </p:extLst>
          </p:nvPr>
        </p:nvGraphicFramePr>
        <p:xfrm>
          <a:off x="2057400" y="457200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Products only augment current technology performance.</a:t>
                      </a:r>
                    </a:p>
                  </a:txBody>
                  <a:tcPr anchor="ctr">
                    <a:solidFill>
                      <a:schemeClr val="accent5"/>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965549543"/>
              </p:ext>
            </p:extLst>
          </p:nvPr>
        </p:nvGraphicFramePr>
        <p:xfrm>
          <a:off x="2057400" y="537972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International obstacles</a:t>
                      </a: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Future subject. International development agencies de-legitimize impediments.</a:t>
                      </a:r>
                    </a:p>
                  </a:txBody>
                  <a:tcPr anchor="ctr">
                    <a:solidFill>
                      <a:schemeClr val="accent5"/>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4200600978"/>
              </p:ext>
            </p:extLst>
          </p:nvPr>
        </p:nvGraphicFramePr>
        <p:xfrm>
          <a:off x="838200" y="5394960"/>
          <a:ext cx="1143000" cy="472440"/>
        </p:xfrm>
        <a:graphic>
          <a:graphicData uri="http://schemas.openxmlformats.org/drawingml/2006/table">
            <a:tbl>
              <a:tblPr firstRow="1" bandRow="1">
                <a:tableStyleId>{5C22544A-7EE6-4342-B048-85BDC9FD1C3A}</a:tableStyleId>
              </a:tblPr>
              <a:tblGrid>
                <a:gridCol w="1143000"/>
              </a:tblGrid>
              <a:tr h="472440">
                <a:tc>
                  <a:txBody>
                    <a:bodyPr/>
                    <a:lstStyle/>
                    <a:p>
                      <a:r>
                        <a:rPr lang="en-US" sz="1300" b="0" dirty="0" smtClean="0">
                          <a:solidFill>
                            <a:schemeClr val="tx1"/>
                          </a:solidFill>
                          <a:latin typeface="Calibri" panose="020F0502020204030204" pitchFamily="34" charset="0"/>
                          <a:cs typeface="Calibri" panose="020F0502020204030204" pitchFamily="34" charset="0"/>
                        </a:rPr>
                        <a:t>Political Risk</a:t>
                      </a:r>
                      <a:endParaRPr lang="en-US" sz="1300" b="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598801699"/>
              </p:ext>
            </p:extLst>
          </p:nvPr>
        </p:nvGraphicFramePr>
        <p:xfrm>
          <a:off x="838200" y="6217920"/>
          <a:ext cx="1143000" cy="487680"/>
        </p:xfrm>
        <a:graphic>
          <a:graphicData uri="http://schemas.openxmlformats.org/drawingml/2006/table">
            <a:tbl>
              <a:tblPr firstRow="1" bandRow="1">
                <a:tableStyleId>{5C22544A-7EE6-4342-B048-85BDC9FD1C3A}</a:tableStyleId>
              </a:tblPr>
              <a:tblGrid>
                <a:gridCol w="1143000"/>
              </a:tblGrid>
              <a:tr h="487680">
                <a:tc>
                  <a:txBody>
                    <a:bodyPr/>
                    <a:lstStyle/>
                    <a:p>
                      <a:pPr algn="ctr"/>
                      <a:r>
                        <a:rPr lang="en-US" sz="1300" b="0" dirty="0" smtClean="0">
                          <a:solidFill>
                            <a:schemeClr val="tx1"/>
                          </a:solidFill>
                          <a:latin typeface="Calibri" panose="020F0502020204030204" pitchFamily="34" charset="0"/>
                          <a:cs typeface="Calibri" panose="020F0502020204030204" pitchFamily="34" charset="0"/>
                        </a:rPr>
                        <a:t>IP Advantage</a:t>
                      </a:r>
                      <a:endParaRPr lang="en-US" sz="1300" b="0" dirty="0">
                        <a:solidFill>
                          <a:schemeClr val="tx1"/>
                        </a:solidFill>
                        <a:latin typeface="Calibri" panose="020F0502020204030204" pitchFamily="34" charset="0"/>
                        <a:cs typeface="Calibri" panose="020F0502020204030204" pitchFamily="34" charset="0"/>
                      </a:endParaRPr>
                    </a:p>
                  </a:txBody>
                  <a:tcPr anchor="ct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014193017"/>
              </p:ext>
            </p:extLst>
          </p:nvPr>
        </p:nvGraphicFramePr>
        <p:xfrm>
          <a:off x="2057400" y="6202680"/>
          <a:ext cx="6400800" cy="487680"/>
        </p:xfrm>
        <a:graphic>
          <a:graphicData uri="http://schemas.openxmlformats.org/drawingml/2006/table">
            <a:tbl>
              <a:tblPr firstRow="1" bandRow="1">
                <a:tableStyleId>{5C22544A-7EE6-4342-B048-85BDC9FD1C3A}</a:tableStyleId>
              </a:tblPr>
              <a:tblGrid>
                <a:gridCol w="3200400"/>
                <a:gridCol w="3200400"/>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Infringement</a:t>
                      </a:r>
                    </a:p>
                  </a:txBody>
                  <a:tcPr anchor="c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smtClean="0">
                          <a:solidFill>
                            <a:schemeClr val="tx1"/>
                          </a:solidFill>
                          <a:latin typeface="Calibri" panose="020F0502020204030204" pitchFamily="34" charset="0"/>
                          <a:cs typeface="Calibri" panose="020F0502020204030204" pitchFamily="34" charset="0"/>
                        </a:rPr>
                        <a:t>Protection of</a:t>
                      </a:r>
                      <a:r>
                        <a:rPr lang="en-US" sz="1300" b="0" baseline="0" dirty="0" smtClean="0">
                          <a:solidFill>
                            <a:schemeClr val="tx1"/>
                          </a:solidFill>
                          <a:latin typeface="Calibri" panose="020F0502020204030204" pitchFamily="34" charset="0"/>
                          <a:cs typeface="Calibri" panose="020F0502020204030204" pitchFamily="34" charset="0"/>
                        </a:rPr>
                        <a:t> practical embodiments.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baseline="0" dirty="0" smtClean="0">
                          <a:solidFill>
                            <a:schemeClr val="tx1"/>
                          </a:solidFill>
                          <a:latin typeface="Calibri" panose="020F0502020204030204" pitchFamily="34" charset="0"/>
                          <a:cs typeface="Calibri" panose="020F0502020204030204" pitchFamily="34" charset="0"/>
                        </a:rPr>
                        <a:t>Proprietary and difficult manufacturing.</a:t>
                      </a:r>
                      <a:endParaRPr lang="en-US" sz="1300" b="0" dirty="0" smtClean="0">
                        <a:solidFill>
                          <a:schemeClr val="tx1"/>
                        </a:solidFill>
                        <a:latin typeface="Calibri" panose="020F0502020204030204" pitchFamily="34" charset="0"/>
                        <a:cs typeface="Calibri" panose="020F0502020204030204" pitchFamily="34" charset="0"/>
                      </a:endParaRPr>
                    </a:p>
                  </a:txBody>
                  <a:tcPr anchor="ctr">
                    <a:solidFill>
                      <a:schemeClr val="accent5"/>
                    </a:solidFill>
                  </a:tcPr>
                </a:tc>
              </a:tr>
            </a:tbl>
          </a:graphicData>
        </a:graphic>
      </p:graphicFrame>
    </p:spTree>
    <p:extLst>
      <p:ext uri="{BB962C8B-B14F-4D97-AF65-F5344CB8AC3E}">
        <p14:creationId xmlns:p14="http://schemas.microsoft.com/office/powerpoint/2010/main" val="621150627"/>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99714" name="Picture 2" descr="GRC Article Cove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1000" y="3733800"/>
            <a:ext cx="2579688" cy="3273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8195" name="Object 3"/>
          <p:cNvGraphicFramePr>
            <a:graphicFrameLocks/>
          </p:cNvGraphicFramePr>
          <p:nvPr/>
        </p:nvGraphicFramePr>
        <p:xfrm>
          <a:off x="3448050" y="3733800"/>
          <a:ext cx="2562225" cy="3271838"/>
        </p:xfrm>
        <a:graphic>
          <a:graphicData uri="http://schemas.openxmlformats.org/presentationml/2006/ole">
            <mc:AlternateContent xmlns:mc="http://schemas.openxmlformats.org/markup-compatibility/2006">
              <mc:Choice xmlns:v="urn:schemas-microsoft-com:vml" Requires="v">
                <p:oleObj spid="_x0000_s3083" name="Acrobat Document" r:id="rId4" imgW="4458086" imgH="5966977" progId="AcroExch.Document.7">
                  <p:embed/>
                </p:oleObj>
              </mc:Choice>
              <mc:Fallback>
                <p:oleObj name="Acrobat Document" r:id="rId4" imgW="4458086" imgH="5966977" progId="AcroExch.Document.7">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3733800"/>
                        <a:ext cx="256222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99716" name="Picture 4" descr="NETL Release 3-15-2008"/>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542088" y="228600"/>
            <a:ext cx="2511425" cy="3352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971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427413" y="227013"/>
            <a:ext cx="2592387" cy="3343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971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999" y="228599"/>
            <a:ext cx="2589408" cy="3338327"/>
          </a:xfrm>
          <a:prstGeom prst="rect">
            <a:avLst/>
          </a:prstGeom>
          <a:noFill/>
          <a:effectLst>
            <a:outerShdw blurRad="50800" dist="381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819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388938"/>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105275"/>
            <a:ext cx="31035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5334000" y="7010400"/>
            <a:ext cx="4267200" cy="2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1200" b="1" u="none" dirty="0" smtClean="0">
                <a:ea typeface="Calibri" panose="020F0502020204030204" pitchFamily="34" charset="0"/>
                <a:cs typeface="Arial" panose="020B0604020202020204" pitchFamily="34" charset="0"/>
              </a:rPr>
              <a:t> Patented © 2018, 2019 Dynamic Tubular Systems, LLC</a:t>
            </a:r>
            <a:endParaRPr lang="en-US" altLang="en-US" sz="1200" b="1" u="none"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0913792"/>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137260"/>
            <a:chOff x="0" y="304800"/>
            <a:chExt cx="9601200" cy="6137260"/>
          </a:xfrm>
        </p:grpSpPr>
        <p:sp>
          <p:nvSpPr>
            <p:cNvPr id="6148" name="Rectangle 3"/>
            <p:cNvSpPr>
              <a:spLocks noChangeArrowheads="1"/>
            </p:cNvSpPr>
            <p:nvPr/>
          </p:nvSpPr>
          <p:spPr bwMode="auto">
            <a:xfrm>
              <a:off x="813595" y="2438400"/>
              <a:ext cx="8325100" cy="4003660"/>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spcAft>
                  <a:spcPts val="200"/>
                </a:spcAft>
              </a:pPr>
              <a:r>
                <a:rPr lang="en-US" sz="2000" b="1" u="none" dirty="0" smtClean="0">
                  <a:solidFill>
                    <a:srgbClr val="0357BD"/>
                  </a:solidFill>
                  <a:latin typeface="Calibri" panose="020F0502020204030204" pitchFamily="34" charset="0"/>
                  <a:cs typeface="Calibri" panose="020F0502020204030204" pitchFamily="34" charset="0"/>
                </a:rPr>
                <a:t>DTS’s </a:t>
              </a:r>
              <a:r>
                <a:rPr lang="en-US" sz="2000" b="1" u="none" dirty="0">
                  <a:solidFill>
                    <a:srgbClr val="0357BD"/>
                  </a:solidFill>
                  <a:latin typeface="Calibri" panose="020F0502020204030204" pitchFamily="34" charset="0"/>
                  <a:cs typeface="Calibri" panose="020F0502020204030204" pitchFamily="34" charset="0"/>
                </a:rPr>
                <a:t>Step Change </a:t>
              </a:r>
              <a:r>
                <a:rPr lang="en-US" sz="2000" b="1" u="none" dirty="0" smtClean="0">
                  <a:solidFill>
                    <a:srgbClr val="0357BD"/>
                  </a:solidFill>
                  <a:latin typeface="Calibri" panose="020F0502020204030204" pitchFamily="34" charset="0"/>
                  <a:cs typeface="Calibri" panose="020F0502020204030204" pitchFamily="34" charset="0"/>
                </a:rPr>
                <a:t>Well Technology to Initiate </a:t>
              </a:r>
              <a:r>
                <a:rPr lang="en-US" sz="2000" b="1" u="none" dirty="0" smtClean="0">
                  <a:solidFill>
                    <a:srgbClr val="0357BD"/>
                  </a:solidFill>
                  <a:latin typeface="Calibri" panose="020F0502020204030204" pitchFamily="34" charset="0"/>
                  <a:cs typeface="Calibri" panose="020F0502020204030204" pitchFamily="34" charset="0"/>
                </a:rPr>
                <a:t>Critical</a:t>
              </a:r>
              <a:r>
                <a:rPr lang="en-US" sz="2000" b="1" u="none" dirty="0" smtClean="0">
                  <a:solidFill>
                    <a:srgbClr val="0357BD"/>
                  </a:solidFill>
                  <a:latin typeface="Calibri" panose="020F0502020204030204" pitchFamily="34" charset="0"/>
                  <a:cs typeface="Calibri" panose="020F0502020204030204" pitchFamily="34" charset="0"/>
                </a:rPr>
                <a:t> Growth</a:t>
              </a:r>
              <a:endParaRPr lang="en-US" sz="2000" b="1" u="none" dirty="0" smtClean="0">
                <a:solidFill>
                  <a:srgbClr val="0357BD"/>
                </a:solidFill>
                <a:latin typeface="Calibri" panose="020F0502020204030204" pitchFamily="34" charset="0"/>
                <a:cs typeface="Calibri" panose="020F0502020204030204" pitchFamily="34" charset="0"/>
              </a:endParaRPr>
            </a:p>
            <a:p>
              <a:pPr marL="91440">
                <a:spcBef>
                  <a:spcPts val="200"/>
                </a:spcBef>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Drilling &amp; wells contain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the highest development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costs and risks, 40%</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55%+ of total</a:t>
              </a:r>
            </a:p>
            <a:p>
              <a:pPr marL="91440">
                <a:spcBef>
                  <a:spcPts val="200"/>
                </a:spcBef>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Specifically, </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costs to </a:t>
              </a:r>
              <a:r>
                <a:rPr lang="en-US" sz="1700" b="1" i="1" dirty="0">
                  <a:solidFill>
                    <a:srgbClr val="0357BD"/>
                  </a:solidFill>
                  <a:latin typeface="Calibri" panose="020F0502020204030204" pitchFamily="34" charset="0"/>
                  <a:cs typeface="Calibri" panose="020F0502020204030204" pitchFamily="34" charset="0"/>
                  <a:sym typeface="Wingdings" panose="05000000000000000000" pitchFamily="2" charset="2"/>
                </a:rPr>
                <a:t>repair</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geologic voids are the cause the industry’s small scale</a:t>
              </a:r>
            </a:p>
            <a:p>
              <a:pPr marL="91440">
                <a:spcBef>
                  <a:spcPts val="200"/>
                </a:spcBef>
              </a:pPr>
              <a:endParaRPr lang="en-US" sz="1800" b="1" u="none" dirty="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a:spcAft>
                  <a:spcPts val="200"/>
                </a:spcAft>
              </a:pPr>
              <a:r>
                <a:rPr lang="en-US" sz="2000" b="1" u="none" dirty="0">
                  <a:solidFill>
                    <a:srgbClr val="0357BD"/>
                  </a:solidFill>
                  <a:latin typeface="Calibri" panose="020F0502020204030204" pitchFamily="34" charset="0"/>
                  <a:cs typeface="Calibri" panose="020F0502020204030204" pitchFamily="34" charset="0"/>
                </a:rPr>
                <a:t>DTS Tubular Technology</a:t>
              </a:r>
            </a:p>
            <a:p>
              <a:pPr marL="91440">
                <a:spcBef>
                  <a:spcPts val="200"/>
                </a:spcBef>
              </a:pP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Instantly “self-lines”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wellbore</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isolates geologic issues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within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hours, not days+  </a:t>
              </a:r>
            </a:p>
            <a:p>
              <a:pPr marL="91440">
                <a:spcBef>
                  <a:spcPts val="200"/>
                </a:spcBef>
              </a:pP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Avoids 50</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of hard rock drilling,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eliminates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50</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of traditional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casings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and cement</a:t>
              </a:r>
              <a:endParaRPr lang="en-US" sz="1700" b="1" u="none" dirty="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marL="91440">
                <a:spcBef>
                  <a:spcPts val="250"/>
                </a:spcBef>
              </a:pPr>
              <a:r>
                <a:rPr lang="en-US" sz="1700" b="1"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Eliminates 90% of subsurface &amp; investment risk by guarantee of producible diameter</a:t>
              </a:r>
              <a:endParaRPr lang="en-US" sz="1700" b="1" u="none" dirty="0">
                <a:solidFill>
                  <a:srgbClr val="0357BD"/>
                </a:solidFill>
                <a:latin typeface="Calibri" panose="020F0502020204030204" pitchFamily="34" charset="0"/>
                <a:cs typeface="Calibri" panose="020F0502020204030204" pitchFamily="34" charset="0"/>
              </a:endParaRPr>
            </a:p>
            <a:p>
              <a:pPr marL="91440">
                <a:spcBef>
                  <a:spcPts val="200"/>
                </a:spcBef>
              </a:pPr>
              <a:endParaRPr lang="en-US" sz="17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a:spcAft>
                  <a:spcPts val="400"/>
                </a:spcAft>
              </a:pPr>
              <a:r>
                <a:rPr lang="en-US" sz="2000" b="1" u="none" dirty="0">
                  <a:solidFill>
                    <a:srgbClr val="0357BD"/>
                  </a:solidFill>
                  <a:latin typeface="Calibri" panose="020F0502020204030204" pitchFamily="34" charset="0"/>
                  <a:cs typeface="Calibri" panose="020F0502020204030204" pitchFamily="34" charset="0"/>
                </a:rPr>
                <a:t>Results</a:t>
              </a:r>
            </a:p>
            <a:p>
              <a:pPr marL="91440">
                <a:spcBef>
                  <a:spcPts val="0"/>
                </a:spcBef>
                <a:spcAft>
                  <a:spcPts val="0"/>
                </a:spcAft>
              </a:pP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b="1" i="1" dirty="0" smtClean="0">
                  <a:solidFill>
                    <a:srgbClr val="0357BD"/>
                  </a:solidFill>
                  <a:latin typeface="Calibri" panose="020F0502020204030204" pitchFamily="34" charset="0"/>
                  <a:cs typeface="Calibri" panose="020F0502020204030204" pitchFamily="34" charset="0"/>
                </a:rPr>
                <a:t>Cuts the first </a:t>
              </a:r>
              <a:r>
                <a:rPr lang="en-US" sz="1700" b="1" i="1" dirty="0">
                  <a:solidFill>
                    <a:srgbClr val="0357BD"/>
                  </a:solidFill>
                  <a:latin typeface="Calibri" panose="020F0502020204030204" pitchFamily="34" charset="0"/>
                  <a:cs typeface="Calibri" panose="020F0502020204030204" pitchFamily="34" charset="0"/>
                  <a:sym typeface="Wingdings" panose="05000000000000000000" pitchFamily="2" charset="2"/>
                </a:rPr>
                <a:t>20% to 25% of total development cost</a:t>
              </a:r>
            </a:p>
            <a:p>
              <a:pPr marL="91440">
                <a:spcBef>
                  <a:spcPts val="500"/>
                </a:spcBef>
              </a:pPr>
              <a:r>
                <a:rPr lang="en-US" sz="17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b="1" i="1" dirty="0">
                  <a:solidFill>
                    <a:srgbClr val="0357BD"/>
                  </a:solidFill>
                  <a:latin typeface="Calibri" panose="020F0502020204030204" pitchFamily="34" charset="0"/>
                  <a:cs typeface="Calibri" panose="020F0502020204030204" pitchFamily="34" charset="0"/>
                  <a:sym typeface="Wingdings" panose="05000000000000000000" pitchFamily="2" charset="2"/>
                </a:rPr>
                <a:t>DTS </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Tech </a:t>
              </a:r>
              <a:r>
                <a:rPr lang="en-US" sz="1700" b="1" i="1" dirty="0">
                  <a:solidFill>
                    <a:srgbClr val="0357BD"/>
                  </a:solidFill>
                  <a:latin typeface="Calibri" panose="020F0502020204030204" pitchFamily="34" charset="0"/>
                  <a:cs typeface="Calibri" panose="020F0502020204030204" pitchFamily="34" charset="0"/>
                  <a:sym typeface="Wingdings" panose="05000000000000000000" pitchFamily="2" charset="2"/>
                </a:rPr>
                <a:t>renders geothermal the most economic renewable by a factor of 40%</a:t>
              </a:r>
            </a:p>
            <a:p>
              <a:pPr marL="91440">
                <a:spcBef>
                  <a:spcPts val="200"/>
                </a:spcBef>
              </a:pPr>
              <a:endParaRPr lang="en-US" sz="17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endParaRPr>
            </a:p>
          </p:txBody>
        </p:sp>
        <p:sp>
          <p:nvSpPr>
            <p:cNvPr id="7172" name="Rectangle 4"/>
            <p:cNvSpPr>
              <a:spLocks noChangeArrowheads="1"/>
            </p:cNvSpPr>
            <p:nvPr/>
          </p:nvSpPr>
          <p:spPr bwMode="auto">
            <a:xfrm>
              <a:off x="1044848" y="1676400"/>
              <a:ext cx="7323004"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32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FUNDAMENTAL SOLUTION, PART-A</a:t>
              </a:r>
              <a:endParaRPr lang="en-US" altLang="en-US" sz="32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2</a:t>
            </a:r>
            <a:endParaRPr lang="en-US" altLang="en-US" sz="1200" dirty="0" smtClean="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741" y="6477000"/>
            <a:ext cx="648961" cy="742122"/>
          </a:xfrm>
          <a:prstGeom prst="rect">
            <a:avLst/>
          </a:prstGeom>
        </p:spPr>
      </p:pic>
    </p:spTree>
    <p:extLst>
      <p:ext uri="{BB962C8B-B14F-4D97-AF65-F5344CB8AC3E}">
        <p14:creationId xmlns:p14="http://schemas.microsoft.com/office/powerpoint/2010/main" val="1048739224"/>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39" t="3156" r="3574" b="15192"/>
          <a:stretch/>
        </p:blipFill>
        <p:spPr>
          <a:xfrm>
            <a:off x="4402015" y="3275428"/>
            <a:ext cx="4818185" cy="2820572"/>
          </a:xfrm>
          <a:prstGeom prst="rect">
            <a:avLst/>
          </a:prstGeom>
        </p:spPr>
      </p:pic>
      <p:grpSp>
        <p:nvGrpSpPr>
          <p:cNvPr id="2" name="Group 1"/>
          <p:cNvGrpSpPr/>
          <p:nvPr/>
        </p:nvGrpSpPr>
        <p:grpSpPr>
          <a:xfrm>
            <a:off x="33938" y="304800"/>
            <a:ext cx="9491062" cy="6172200"/>
            <a:chOff x="0" y="304800"/>
            <a:chExt cx="9601200" cy="6172200"/>
          </a:xfrm>
        </p:grpSpPr>
        <p:sp>
          <p:nvSpPr>
            <p:cNvPr id="6148" name="Rectangle 3"/>
            <p:cNvSpPr>
              <a:spLocks noChangeArrowheads="1"/>
            </p:cNvSpPr>
            <p:nvPr/>
          </p:nvSpPr>
          <p:spPr bwMode="auto">
            <a:xfrm>
              <a:off x="659426" y="3253041"/>
              <a:ext cx="3777128" cy="3223959"/>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nSpc>
                  <a:spcPts val="2000"/>
                </a:lnSpc>
                <a:spcAft>
                  <a:spcPts val="0"/>
                </a:spcAft>
              </a:pPr>
              <a:r>
                <a:rPr lang="en-US" sz="1700" b="1" u="none" dirty="0" smtClean="0">
                  <a:solidFill>
                    <a:srgbClr val="0357BD"/>
                  </a:solidFill>
                  <a:latin typeface="Calibri" panose="020F0502020204030204" pitchFamily="34" charset="0"/>
                  <a:cs typeface="Calibri" panose="020F0502020204030204" pitchFamily="34" charset="0"/>
                </a:rPr>
                <a:t>DTS Tech Minimizes Extractive Cost, Integrated </a:t>
              </a:r>
              <a:r>
                <a:rPr lang="en-US" sz="1700" b="1" u="none" dirty="0" smtClean="0">
                  <a:solidFill>
                    <a:srgbClr val="0357BD"/>
                  </a:solidFill>
                  <a:latin typeface="Calibri" panose="020F0502020204030204" pitchFamily="34" charset="0"/>
                  <a:cs typeface="Calibri" panose="020F0502020204030204" pitchFamily="34" charset="0"/>
                </a:rPr>
                <a:t>Operations &amp; Supply </a:t>
              </a:r>
              <a:r>
                <a:rPr lang="en-US" sz="1700" b="1" u="none" dirty="0" smtClean="0">
                  <a:solidFill>
                    <a:srgbClr val="0357BD"/>
                  </a:solidFill>
                  <a:latin typeface="Calibri" panose="020F0502020204030204" pitchFamily="34" charset="0"/>
                  <a:cs typeface="Calibri" panose="020F0502020204030204" pitchFamily="34" charset="0"/>
                </a:rPr>
                <a:t>Minimize Development &amp; Plant:</a:t>
              </a:r>
              <a:endParaRPr lang="en-US" sz="1700" b="1" u="none" dirty="0">
                <a:solidFill>
                  <a:srgbClr val="0357BD"/>
                </a:solidFill>
                <a:latin typeface="Calibri" panose="020F0502020204030204" pitchFamily="34" charset="0"/>
                <a:cs typeface="Calibri" panose="020F0502020204030204" pitchFamily="34" charset="0"/>
              </a:endParaRPr>
            </a:p>
            <a:p>
              <a:pPr>
                <a:spcAft>
                  <a:spcPts val="200"/>
                </a:spcAft>
              </a:pPr>
              <a:endParaRPr lang="en-US" sz="1000" b="1" u="none" dirty="0" smtClean="0">
                <a:solidFill>
                  <a:srgbClr val="0357BD"/>
                </a:solidFill>
                <a:latin typeface="Calibri" panose="020F0502020204030204" pitchFamily="34" charset="0"/>
                <a:cs typeface="Calibri" panose="020F0502020204030204" pitchFamily="34" charset="0"/>
              </a:endParaRPr>
            </a:p>
            <a:p>
              <a:pPr>
                <a:spcAft>
                  <a:spcPts val="200"/>
                </a:spcAft>
              </a:pPr>
              <a:r>
                <a:rPr lang="en-US" sz="1700" u="none" dirty="0" smtClean="0">
                  <a:solidFill>
                    <a:srgbClr val="0357BD"/>
                  </a:solidFill>
                  <a:latin typeface="Calibri" panose="020F0502020204030204" pitchFamily="34" charset="0"/>
                  <a:cs typeface="Calibri" panose="020F0502020204030204" pitchFamily="34" charset="0"/>
                </a:rPr>
                <a:t> DTS </a:t>
              </a:r>
              <a:r>
                <a:rPr lang="en-US" sz="1700" u="none" dirty="0" smtClean="0">
                  <a:solidFill>
                    <a:srgbClr val="0357BD"/>
                  </a:solidFill>
                  <a:latin typeface="Calibri" panose="020F0502020204030204" pitchFamily="34" charset="0"/>
                  <a:cs typeface="Calibri" panose="020F0502020204030204" pitchFamily="34" charset="0"/>
                </a:rPr>
                <a:t>Well Technology &amp; Drilling   </a:t>
              </a:r>
              <a:r>
                <a:rPr lang="en-US" sz="1700" u="none" dirty="0" smtClean="0">
                  <a:solidFill>
                    <a:srgbClr val="0357BD"/>
                  </a:solidFill>
                  <a:latin typeface="Calibri" panose="020F0502020204030204" pitchFamily="34" charset="0"/>
                  <a:cs typeface="Calibri" panose="020F0502020204030204" pitchFamily="34" charset="0"/>
                </a:rPr>
                <a:t>   </a:t>
              </a:r>
              <a:r>
                <a:rPr lang="en-US" sz="1700" u="none" dirty="0" smtClean="0">
                  <a:solidFill>
                    <a:srgbClr val="0357BD"/>
                  </a:solidFill>
                  <a:latin typeface="Calibri" panose="020F0502020204030204" pitchFamily="34" charset="0"/>
                  <a:cs typeface="Calibri" panose="020F0502020204030204" pitchFamily="34" charset="0"/>
                </a:rPr>
                <a:t>-23%</a:t>
              </a:r>
            </a:p>
            <a:p>
              <a:pPr>
                <a:spcAft>
                  <a:spcPts val="200"/>
                </a:spcAft>
              </a:pPr>
              <a:r>
                <a:rPr lang="en-US" sz="1700" u="none" dirty="0" smtClean="0">
                  <a:solidFill>
                    <a:srgbClr val="0357BD"/>
                  </a:solidFill>
                  <a:latin typeface="Calibri" panose="020F0502020204030204" pitchFamily="34" charset="0"/>
                  <a:cs typeface="Calibri" panose="020F0502020204030204" pitchFamily="34" charset="0"/>
                </a:rPr>
                <a:t> Dev</a:t>
              </a:r>
              <a:r>
                <a:rPr lang="en-US" sz="1700" u="none" dirty="0" smtClean="0">
                  <a:solidFill>
                    <a:srgbClr val="0357BD"/>
                  </a:solidFill>
                  <a:latin typeface="Calibri" panose="020F0502020204030204" pitchFamily="34" charset="0"/>
                  <a:cs typeface="Calibri" panose="020F0502020204030204" pitchFamily="34" charset="0"/>
                </a:rPr>
                <a:t>., Plant, Const., </a:t>
              </a:r>
              <a:r>
                <a:rPr lang="en-US" sz="1700" u="none" dirty="0" smtClean="0">
                  <a:solidFill>
                    <a:srgbClr val="0357BD"/>
                  </a:solidFill>
                  <a:latin typeface="Calibri" panose="020F0502020204030204" pitchFamily="34" charset="0"/>
                  <a:cs typeface="Calibri" panose="020F0502020204030204" pitchFamily="34" charset="0"/>
                </a:rPr>
                <a:t>Special Steel   </a:t>
              </a:r>
              <a:r>
                <a:rPr lang="en-US" sz="1700" dirty="0" smtClean="0">
                  <a:solidFill>
                    <a:srgbClr val="0357BD"/>
                  </a:solidFill>
                  <a:latin typeface="Calibri" panose="020F0502020204030204" pitchFamily="34" charset="0"/>
                  <a:cs typeface="Calibri" panose="020F0502020204030204" pitchFamily="34" charset="0"/>
                </a:rPr>
                <a:t>- 25%</a:t>
              </a:r>
            </a:p>
            <a:p>
              <a:r>
                <a:rPr lang="en-US" sz="1700" u="none" dirty="0" smtClean="0">
                  <a:solidFill>
                    <a:srgbClr val="0357BD"/>
                  </a:solidFill>
                  <a:latin typeface="Calibri" panose="020F0502020204030204" pitchFamily="34" charset="0"/>
                  <a:cs typeface="Calibri" panose="020F0502020204030204" pitchFamily="34" charset="0"/>
                </a:rPr>
                <a:t>                                                Total    </a:t>
              </a:r>
              <a:r>
                <a:rPr lang="en-US" sz="1800" b="1" u="none" dirty="0" smtClean="0">
                  <a:solidFill>
                    <a:srgbClr val="0357BD"/>
                  </a:solidFill>
                  <a:latin typeface="Calibri" panose="020F0502020204030204" pitchFamily="34" charset="0"/>
                  <a:cs typeface="Calibri" panose="020F0502020204030204" pitchFamily="34" charset="0"/>
                </a:rPr>
                <a:t>- 48</a:t>
              </a:r>
              <a:r>
                <a:rPr lang="en-US" sz="1800" b="1" u="none" dirty="0" smtClean="0">
                  <a:solidFill>
                    <a:srgbClr val="0357BD"/>
                  </a:solidFill>
                  <a:latin typeface="Calibri" panose="020F0502020204030204" pitchFamily="34" charset="0"/>
                  <a:cs typeface="Calibri" panose="020F0502020204030204" pitchFamily="34" charset="0"/>
                </a:rPr>
                <a:t>%</a:t>
              </a:r>
            </a:p>
            <a:p>
              <a:endParaRPr lang="en-US" sz="1400" b="1" u="none" dirty="0">
                <a:solidFill>
                  <a:srgbClr val="0357BD"/>
                </a:solidFill>
                <a:latin typeface="Calibri" panose="020F0502020204030204" pitchFamily="34" charset="0"/>
                <a:cs typeface="Calibri" panose="020F0502020204030204" pitchFamily="34" charset="0"/>
              </a:endParaRPr>
            </a:p>
            <a:p>
              <a:pPr>
                <a:lnSpc>
                  <a:spcPts val="2000"/>
                </a:lnSpc>
              </a:pPr>
              <a:r>
                <a:rPr lang="en-US" sz="1700" b="1" u="none" dirty="0" smtClean="0">
                  <a:solidFill>
                    <a:srgbClr val="0357BD"/>
                  </a:solidFill>
                  <a:latin typeface="Calibri" panose="020F0502020204030204" pitchFamily="34" charset="0"/>
                  <a:cs typeface="Calibri" panose="020F0502020204030204" pitchFamily="34" charset="0"/>
                </a:rPr>
                <a:t>Part A + Part B Cost Cuts Render Geothermal the Most Economic Renewable Energy Source by a Factor of 60%.</a:t>
              </a:r>
              <a:endParaRPr lang="en-US" sz="1700" u="none" dirty="0" smtClean="0">
                <a:solidFill>
                  <a:srgbClr val="0357BD"/>
                </a:solidFill>
                <a:latin typeface="Calibri" panose="020F0502020204030204" pitchFamily="34" charset="0"/>
                <a:cs typeface="Calibri" panose="020F0502020204030204" pitchFamily="34" charset="0"/>
              </a:endParaRPr>
            </a:p>
          </p:txBody>
        </p:sp>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3</a:t>
            </a:r>
          </a:p>
          <a:p>
            <a:pPr>
              <a:lnSpc>
                <a:spcPct val="100000"/>
              </a:lnSpc>
              <a:spcBef>
                <a:spcPct val="0"/>
              </a:spcBef>
              <a:buClrTx/>
              <a:buFontTx/>
              <a:buNone/>
            </a:pPr>
            <a:endParaRPr lang="en-US" altLang="en-US" sz="1200" dirty="0" smtClean="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439" t="88236" r="3574" b="4084"/>
          <a:stretch/>
        </p:blipFill>
        <p:spPr>
          <a:xfrm>
            <a:off x="4554415" y="6135495"/>
            <a:ext cx="4818185" cy="265305"/>
          </a:xfrm>
          <a:prstGeom prst="rect">
            <a:avLst/>
          </a:prstGeom>
        </p:spPr>
      </p:pic>
      <p:sp>
        <p:nvSpPr>
          <p:cNvPr id="11" name="Rectangle 4"/>
          <p:cNvSpPr>
            <a:spLocks noChangeArrowheads="1"/>
          </p:cNvSpPr>
          <p:nvPr/>
        </p:nvSpPr>
        <p:spPr bwMode="auto">
          <a:xfrm>
            <a:off x="4953000" y="6568049"/>
            <a:ext cx="3733800" cy="2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1200" b="1" u="none" dirty="0" smtClean="0">
                <a:ea typeface="Calibri" panose="020F0502020204030204" pitchFamily="34" charset="0"/>
                <a:cs typeface="Arial" panose="020B0604020202020204" pitchFamily="34" charset="0"/>
              </a:rPr>
              <a:t>Traditional Development Costs</a:t>
            </a:r>
            <a:endParaRPr lang="en-US" altLang="en-US" sz="1200" b="1" u="none" dirty="0">
              <a:ea typeface="Calibri" panose="020F0502020204030204" pitchFamily="34" charset="0"/>
              <a:cs typeface="Arial" panose="020B0604020202020204" pitchFamily="34" charset="0"/>
            </a:endParaRPr>
          </a:p>
        </p:txBody>
      </p:sp>
      <p:sp>
        <p:nvSpPr>
          <p:cNvPr id="10" name="Rectangle 4"/>
          <p:cNvSpPr>
            <a:spLocks noChangeArrowheads="1"/>
          </p:cNvSpPr>
          <p:nvPr/>
        </p:nvSpPr>
        <p:spPr bwMode="auto">
          <a:xfrm>
            <a:off x="1066800" y="1133328"/>
            <a:ext cx="7239000"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32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FUNDAMENTAL SOLUTION, PART-B</a:t>
            </a:r>
            <a:endParaRPr lang="en-US" altLang="en-US" sz="3200" b="1" u="none" dirty="0">
              <a:solidFill>
                <a:srgbClr val="0355B9"/>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3"/>
          <p:cNvSpPr>
            <a:spLocks noChangeArrowheads="1"/>
          </p:cNvSpPr>
          <p:nvPr/>
        </p:nvSpPr>
        <p:spPr bwMode="auto">
          <a:xfrm>
            <a:off x="685800" y="1882502"/>
            <a:ext cx="8229600" cy="1013098"/>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spcAft>
                <a:spcPts val="0"/>
              </a:spcAft>
            </a:pPr>
            <a:r>
              <a:rPr lang="en-US" sz="2000" b="1" u="none" dirty="0" smtClean="0">
                <a:solidFill>
                  <a:srgbClr val="0357BD"/>
                </a:solidFill>
                <a:latin typeface="Calibri" panose="020F0502020204030204" pitchFamily="34" charset="0"/>
                <a:cs typeface="Calibri" panose="020F0502020204030204" pitchFamily="34" charset="0"/>
              </a:rPr>
              <a:t>Integrated </a:t>
            </a:r>
            <a:r>
              <a:rPr lang="en-US" sz="2000" b="1" u="none" dirty="0" smtClean="0">
                <a:solidFill>
                  <a:srgbClr val="0357BD"/>
                </a:solidFill>
                <a:latin typeface="Calibri" panose="020F0502020204030204" pitchFamily="34" charset="0"/>
                <a:cs typeface="Calibri" panose="020F0502020204030204" pitchFamily="34" charset="0"/>
              </a:rPr>
              <a:t>Development Services and Materials Group</a:t>
            </a:r>
          </a:p>
          <a:p>
            <a:pPr marL="457200">
              <a:spcBef>
                <a:spcPts val="100"/>
              </a:spcBef>
              <a:spcAft>
                <a:spcPts val="200"/>
              </a:spcAft>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Acquires controlling interests &amp; aligns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principal </a:t>
            </a: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supply chain</a:t>
            </a:r>
          </a:p>
          <a:p>
            <a:pPr marL="457200">
              <a:spcBef>
                <a:spcPts val="100"/>
              </a:spcBef>
              <a:spcAft>
                <a:spcPts val="200"/>
              </a:spcAft>
            </a:pPr>
            <a:r>
              <a:rPr lang="en-US" sz="17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Cuts the balance of development </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cost </a:t>
            </a:r>
            <a:r>
              <a:rPr lang="en-US" sz="1700" b="1" i="1"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to 1/2 overall, enabling 25X+ growth </a:t>
            </a:r>
          </a:p>
        </p:txBody>
      </p:sp>
    </p:spTree>
    <p:extLst>
      <p:ext uri="{BB962C8B-B14F-4D97-AF65-F5344CB8AC3E}">
        <p14:creationId xmlns:p14="http://schemas.microsoft.com/office/powerpoint/2010/main" val="149125016"/>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sp>
          <p:nvSpPr>
            <p:cNvPr id="6148" name="Rectangle 3"/>
            <p:cNvSpPr>
              <a:spLocks noChangeArrowheads="1"/>
            </p:cNvSpPr>
            <p:nvPr/>
          </p:nvSpPr>
          <p:spPr bwMode="auto">
            <a:xfrm>
              <a:off x="813595" y="3014925"/>
              <a:ext cx="8248015" cy="3849772"/>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spcAft>
                  <a:spcPts val="200"/>
                </a:spcAft>
                <a:buFont typeface="Wingdings" panose="05000000000000000000" pitchFamily="2" charset="2"/>
                <a:buChar char="v"/>
              </a:pPr>
              <a:r>
                <a:rPr lang="en-US" sz="2100" b="1" u="none" dirty="0" smtClean="0">
                  <a:solidFill>
                    <a:srgbClr val="0357BD"/>
                  </a:solidFill>
                  <a:latin typeface="Calibri" panose="020F0502020204030204" pitchFamily="34" charset="0"/>
                  <a:cs typeface="Calibri" panose="020F0502020204030204" pitchFamily="34" charset="0"/>
                </a:rPr>
                <a:t> Creates a </a:t>
              </a:r>
              <a:r>
                <a:rPr lang="en-US" sz="2100" b="1" u="none" dirty="0" smtClean="0">
                  <a:solidFill>
                    <a:srgbClr val="0357BD"/>
                  </a:solidFill>
                  <a:latin typeface="Calibri" panose="020F0502020204030204" pitchFamily="34" charset="0"/>
                  <a:cs typeface="Calibri" panose="020F0502020204030204" pitchFamily="34" charset="0"/>
                </a:rPr>
                <a:t>$225B Annual HydroThermal Baseload Electricity </a:t>
              </a:r>
              <a:r>
                <a:rPr lang="en-US" sz="2100" b="1" u="none" dirty="0" smtClean="0">
                  <a:solidFill>
                    <a:srgbClr val="0357BD"/>
                  </a:solidFill>
                  <a:latin typeface="Calibri" panose="020F0502020204030204" pitchFamily="34" charset="0"/>
                  <a:cs typeface="Calibri" panose="020F0502020204030204" pitchFamily="34" charset="0"/>
                </a:rPr>
                <a:t>Business </a:t>
              </a:r>
              <a:endParaRPr lang="en-US" sz="2100" b="1" u="none" dirty="0">
                <a:solidFill>
                  <a:srgbClr val="0357BD"/>
                </a:solidFill>
                <a:latin typeface="Calibri" panose="020F0502020204030204" pitchFamily="34" charset="0"/>
                <a:cs typeface="Calibri" panose="020F0502020204030204" pitchFamily="34" charset="0"/>
              </a:endParaRPr>
            </a:p>
            <a:p>
              <a:pPr marL="640080">
                <a:spcAft>
                  <a:spcPts val="300"/>
                </a:spcAft>
              </a:pP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EGS potentially </a:t>
              </a:r>
              <a:r>
                <a:rPr lang="en-US" sz="2000" u="none" dirty="0">
                  <a:solidFill>
                    <a:srgbClr val="0357BD"/>
                  </a:solidFill>
                  <a:latin typeface="Calibri" panose="020F0502020204030204" pitchFamily="34" charset="0"/>
                  <a:cs typeface="Calibri" panose="020F0502020204030204" pitchFamily="34" charset="0"/>
                  <a:sym typeface="Wingdings" panose="05000000000000000000" pitchFamily="2" charset="2"/>
                </a:rPr>
                <a:t>doubles or </a:t>
              </a: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more HT revenues</a:t>
              </a:r>
            </a:p>
            <a:p>
              <a:pPr marL="640080">
                <a:spcAft>
                  <a:spcPts val="300"/>
                </a:spcAft>
              </a:pPr>
              <a:r>
                <a:rPr lang="en-US" sz="20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$15B drilling and well services revenues </a:t>
              </a:r>
              <a:endParaRPr lang="en-US" sz="2000" u="none" dirty="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a:spcAft>
                  <a:spcPts val="300"/>
                </a:spcAft>
              </a:pPr>
              <a:endParaRPr lang="en-US" sz="2100" b="1" u="none" dirty="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2100" b="1" u="none" dirty="0" smtClean="0">
                  <a:solidFill>
                    <a:srgbClr val="0357BD"/>
                  </a:solidFill>
                  <a:latin typeface="Calibri" panose="020F0502020204030204" pitchFamily="34" charset="0"/>
                  <a:cs typeface="Calibri" panose="020F0502020204030204" pitchFamily="34" charset="0"/>
                </a:rPr>
                <a:t> 50 Year Annualized Return</a:t>
              </a:r>
              <a:r>
                <a:rPr lang="en-US" sz="2100" b="1"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of 14%</a:t>
              </a:r>
              <a:endParaRPr lang="en-US" sz="2100" b="1" u="none" dirty="0" smtClean="0">
                <a:solidFill>
                  <a:srgbClr val="FF0000"/>
                </a:solidFill>
                <a:latin typeface="Calibri" panose="020F0502020204030204" pitchFamily="34" charset="0"/>
                <a:cs typeface="Calibri" panose="020F0502020204030204" pitchFamily="34" charset="0"/>
              </a:endParaRPr>
            </a:p>
            <a:p>
              <a:pPr marL="640080">
                <a:spcAft>
                  <a:spcPts val="300"/>
                </a:spcAft>
              </a:pP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19+% </a:t>
              </a:r>
              <a:r>
                <a:rPr lang="en-US" sz="20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total return with partial redevelopment funding </a:t>
              </a:r>
              <a:endParaRPr lang="en-US" sz="2000" b="1" u="none" dirty="0" smtClean="0">
                <a:solidFill>
                  <a:srgbClr val="0357BD"/>
                </a:solidFill>
                <a:latin typeface="Calibri" panose="020F0502020204030204" pitchFamily="34" charset="0"/>
                <a:cs typeface="Calibri" panose="020F0502020204030204" pitchFamily="34" charset="0"/>
              </a:endParaRPr>
            </a:p>
            <a:p>
              <a:pPr>
                <a:spcAft>
                  <a:spcPts val="300"/>
                </a:spcAft>
              </a:pPr>
              <a:endParaRPr lang="en-US" sz="1800" b="1" u="none" dirty="0" smtClean="0">
                <a:solidFill>
                  <a:srgbClr val="0357BD"/>
                </a:solidFill>
                <a:latin typeface="Calibri" panose="020F0502020204030204" pitchFamily="34" charset="0"/>
                <a:cs typeface="Calibri" panose="020F0502020204030204" pitchFamily="34" charset="0"/>
              </a:endParaRPr>
            </a:p>
            <a:p>
              <a:pPr marL="285750" indent="-285750">
                <a:spcAft>
                  <a:spcPts val="300"/>
                </a:spcAft>
                <a:buFont typeface="Wingdings" panose="05000000000000000000" pitchFamily="2" charset="2"/>
                <a:buChar char="v"/>
              </a:pPr>
              <a:r>
                <a:rPr lang="en-US" sz="1800" b="1" u="none" dirty="0">
                  <a:solidFill>
                    <a:srgbClr val="0357BD"/>
                  </a:solidFill>
                  <a:latin typeface="Calibri" panose="020F0502020204030204" pitchFamily="34" charset="0"/>
                  <a:cs typeface="Calibri" panose="020F0502020204030204" pitchFamily="34" charset="0"/>
                </a:rPr>
                <a:t> </a:t>
              </a:r>
              <a:r>
                <a:rPr lang="en-US" sz="2100" b="1" u="none" dirty="0">
                  <a:solidFill>
                    <a:srgbClr val="0357BD"/>
                  </a:solidFill>
                  <a:latin typeface="Calibri" panose="020F0502020204030204" pitchFamily="34" charset="0"/>
                  <a:cs typeface="Calibri" panose="020F0502020204030204" pitchFamily="34" charset="0"/>
                </a:rPr>
                <a:t>E</a:t>
              </a:r>
              <a:r>
                <a:rPr lang="en-US" sz="2100" b="1" u="none" dirty="0" smtClean="0">
                  <a:solidFill>
                    <a:srgbClr val="0357BD"/>
                  </a:solidFill>
                  <a:latin typeface="Calibri" panose="020F0502020204030204" pitchFamily="34" charset="0"/>
                  <a:cs typeface="Calibri" panose="020F0502020204030204" pitchFamily="34" charset="0"/>
                </a:rPr>
                <a:t>xclusive Technological Advantage</a:t>
              </a:r>
              <a:endParaRPr lang="en-US" sz="2100" b="1" u="none" dirty="0">
                <a:solidFill>
                  <a:srgbClr val="FF0000"/>
                </a:solidFill>
                <a:latin typeface="Calibri" panose="020F0502020204030204" pitchFamily="34" charset="0"/>
                <a:cs typeface="Calibri" panose="020F0502020204030204" pitchFamily="34" charset="0"/>
              </a:endParaRPr>
            </a:p>
            <a:p>
              <a:pPr marL="640080">
                <a:spcAft>
                  <a:spcPts val="300"/>
                </a:spcAft>
              </a:pPr>
              <a:r>
                <a:rPr lang="en-US" sz="18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8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Magnitude of savings</a:t>
              </a:r>
              <a:endParaRPr lang="en-US" sz="1800" u="none" dirty="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marL="640080">
                <a:spcAft>
                  <a:spcPts val="300"/>
                </a:spcAft>
              </a:pPr>
              <a:r>
                <a:rPr lang="en-US" sz="1800" u="none" dirty="0">
                  <a:solidFill>
                    <a:srgbClr val="0357BD"/>
                  </a:solidFill>
                  <a:latin typeface="Calibri" panose="020F0502020204030204" pitchFamily="34" charset="0"/>
                  <a:cs typeface="Calibri" panose="020F0502020204030204" pitchFamily="34" charset="0"/>
                  <a:sym typeface="Wingdings" panose="05000000000000000000" pitchFamily="2" charset="2"/>
                </a:rPr>
                <a:t>─ </a:t>
              </a:r>
              <a:r>
                <a:rPr lang="en-US" sz="1800" u="none" dirty="0" smtClean="0">
                  <a:solidFill>
                    <a:srgbClr val="0357BD"/>
                  </a:solidFill>
                  <a:latin typeface="Calibri" panose="020F0502020204030204" pitchFamily="34" charset="0"/>
                  <a:cs typeface="Calibri" panose="020F0502020204030204" pitchFamily="34" charset="0"/>
                  <a:sym typeface="Wingdings" panose="05000000000000000000" pitchFamily="2" charset="2"/>
                </a:rPr>
                <a:t> 90% de-risking </a:t>
              </a:r>
              <a:endParaRPr lang="en-US" sz="1800" u="none" dirty="0">
                <a:solidFill>
                  <a:srgbClr val="0357BD"/>
                </a:solidFill>
                <a:latin typeface="Calibri" panose="020F0502020204030204" pitchFamily="34" charset="0"/>
                <a:cs typeface="Calibri" panose="020F0502020204030204" pitchFamily="34" charset="0"/>
                <a:sym typeface="Wingdings" panose="05000000000000000000" pitchFamily="2" charset="2"/>
              </a:endParaRPr>
            </a:p>
            <a:p>
              <a:pPr>
                <a:spcAft>
                  <a:spcPts val="300"/>
                </a:spcAft>
              </a:pPr>
              <a:endParaRPr lang="en-US" sz="1800" b="1" u="none" dirty="0">
                <a:solidFill>
                  <a:srgbClr val="0357BD"/>
                </a:solidFill>
                <a:latin typeface="Calibri" panose="020F0502020204030204" pitchFamily="34" charset="0"/>
                <a:cs typeface="Calibri" panose="020F0502020204030204" pitchFamily="34" charset="0"/>
              </a:endParaRPr>
            </a:p>
          </p:txBody>
        </p:sp>
        <p:sp>
          <p:nvSpPr>
            <p:cNvPr id="7172" name="Rectangle 4"/>
            <p:cNvSpPr>
              <a:spLocks noChangeArrowheads="1"/>
            </p:cNvSpPr>
            <p:nvPr/>
          </p:nvSpPr>
          <p:spPr bwMode="auto">
            <a:xfrm>
              <a:off x="196921" y="1407475"/>
              <a:ext cx="9250111" cy="14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sz="2800" b="1" u="none" dirty="0" smtClean="0">
                  <a:solidFill>
                    <a:srgbClr val="0357BD"/>
                  </a:solidFill>
                  <a:latin typeface="Calibri" panose="020F0502020204030204" pitchFamily="34" charset="0"/>
                  <a:cs typeface="Calibri" panose="020F0502020204030204" pitchFamily="34" charset="0"/>
                </a:rPr>
                <a:t>Why </a:t>
              </a:r>
              <a:r>
                <a:rPr lang="en-US" sz="2800" b="1" u="none" dirty="0" smtClean="0">
                  <a:solidFill>
                    <a:srgbClr val="0357BD"/>
                  </a:solidFill>
                  <a:latin typeface="Calibri" panose="020F0502020204030204" pitchFamily="34" charset="0"/>
                  <a:cs typeface="Calibri" panose="020F0502020204030204" pitchFamily="34" charset="0"/>
                </a:rPr>
                <a:t>Invest:  </a:t>
              </a:r>
              <a:endParaRPr lang="en-US" sz="2800" b="1" u="none" dirty="0" smtClean="0">
                <a:solidFill>
                  <a:srgbClr val="0357BD"/>
                </a:solidFill>
                <a:latin typeface="Calibri" panose="020F0502020204030204" pitchFamily="34" charset="0"/>
                <a:cs typeface="Calibri" panose="020F0502020204030204" pitchFamily="34" charset="0"/>
              </a:endParaRPr>
            </a:p>
            <a:p>
              <a:pPr algn="ctr">
                <a:lnSpc>
                  <a:spcPct val="107000"/>
                </a:lnSpc>
              </a:pPr>
              <a:r>
                <a:rPr lang="en-US" sz="2800" b="1" u="none" dirty="0" smtClean="0">
                  <a:solidFill>
                    <a:srgbClr val="0357BD"/>
                  </a:solidFill>
                  <a:latin typeface="Calibri" panose="020F0502020204030204" pitchFamily="34" charset="0"/>
                  <a:cs typeface="Calibri" panose="020F0502020204030204" pitchFamily="34" charset="0"/>
                </a:rPr>
                <a:t>Part A + Part B = 50</a:t>
              </a:r>
              <a:r>
                <a:rPr lang="en-US" sz="2800" b="1" u="none" dirty="0">
                  <a:solidFill>
                    <a:srgbClr val="0357BD"/>
                  </a:solidFill>
                  <a:latin typeface="Calibri" panose="020F0502020204030204" pitchFamily="34" charset="0"/>
                  <a:cs typeface="Calibri" panose="020F0502020204030204" pitchFamily="34" charset="0"/>
                </a:rPr>
                <a:t>% </a:t>
              </a:r>
              <a:r>
                <a:rPr lang="en-US" sz="2800" b="1" u="none" dirty="0" smtClean="0">
                  <a:solidFill>
                    <a:srgbClr val="0357BD"/>
                  </a:solidFill>
                  <a:latin typeface="Calibri" panose="020F0502020204030204" pitchFamily="34" charset="0"/>
                  <a:cs typeface="Calibri" panose="020F0502020204030204" pitchFamily="34" charset="0"/>
                </a:rPr>
                <a:t>Development Cost </a:t>
              </a:r>
              <a:r>
                <a:rPr lang="en-US" sz="2800" b="1" u="none" dirty="0" smtClean="0">
                  <a:solidFill>
                    <a:srgbClr val="0357BD"/>
                  </a:solidFill>
                  <a:latin typeface="Calibri" panose="020F0502020204030204" pitchFamily="34" charset="0"/>
                  <a:cs typeface="Calibri" panose="020F0502020204030204" pitchFamily="34" charset="0"/>
                </a:rPr>
                <a:t>Cuts, </a:t>
              </a:r>
              <a:endParaRPr lang="en-US" sz="2800" b="1" u="none" dirty="0" smtClean="0">
                <a:solidFill>
                  <a:srgbClr val="0357BD"/>
                </a:solidFill>
                <a:latin typeface="Calibri" panose="020F0502020204030204" pitchFamily="34" charset="0"/>
                <a:cs typeface="Calibri" panose="020F0502020204030204" pitchFamily="34" charset="0"/>
              </a:endParaRPr>
            </a:p>
            <a:p>
              <a:pPr algn="ctr">
                <a:lnSpc>
                  <a:spcPts val="3100"/>
                </a:lnSpc>
              </a:pPr>
              <a:r>
                <a:rPr lang="en-US" sz="2800" b="1" u="none" dirty="0" smtClean="0">
                  <a:solidFill>
                    <a:srgbClr val="0357BD"/>
                  </a:solidFill>
                  <a:latin typeface="Calibri" panose="020F0502020204030204" pitchFamily="34" charset="0"/>
                  <a:cs typeface="Calibri" panose="020F0502020204030204" pitchFamily="34" charset="0"/>
                </a:rPr>
                <a:t>Surpasses </a:t>
              </a:r>
              <a:r>
                <a:rPr lang="en-US" sz="2800" b="1" u="none" dirty="0" smtClean="0">
                  <a:solidFill>
                    <a:srgbClr val="0357BD"/>
                  </a:solidFill>
                  <a:latin typeface="Calibri" panose="020F0502020204030204" pitchFamily="34" charset="0"/>
                  <a:cs typeface="Calibri" panose="020F0502020204030204" pitchFamily="34" charset="0"/>
                </a:rPr>
                <a:t>Threshold </a:t>
              </a:r>
              <a:r>
                <a:rPr lang="en-US" sz="2800" b="1" u="none" dirty="0" smtClean="0">
                  <a:solidFill>
                    <a:srgbClr val="0357BD"/>
                  </a:solidFill>
                  <a:latin typeface="Calibri" panose="020F0502020204030204" pitchFamily="34" charset="0"/>
                  <a:cs typeface="Calibri" panose="020F0502020204030204" pitchFamily="34" charset="0"/>
                </a:rPr>
                <a:t>Enabling 25X – 50X </a:t>
              </a:r>
              <a:r>
                <a:rPr lang="en-US" sz="2800" b="1" u="none" dirty="0">
                  <a:solidFill>
                    <a:srgbClr val="0357BD"/>
                  </a:solidFill>
                  <a:latin typeface="Calibri" panose="020F0502020204030204" pitchFamily="34" charset="0"/>
                  <a:cs typeface="Calibri" panose="020F0502020204030204" pitchFamily="34" charset="0"/>
                </a:rPr>
                <a:t>Growth</a:t>
              </a:r>
              <a:r>
                <a:rPr lang="en-US" altLang="en-US" sz="2800" b="1" u="none" dirty="0" smtClean="0">
                  <a:solidFill>
                    <a:srgbClr val="0355B9"/>
                  </a:solidFill>
                  <a:latin typeface="Calibri" panose="020F0502020204030204" pitchFamily="34" charset="0"/>
                  <a:ea typeface="Calibri" panose="020F0502020204030204" pitchFamily="34" charset="0"/>
                  <a:cs typeface="Calibri" panose="020F0502020204030204" pitchFamily="34" charset="0"/>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4</a:t>
            </a:r>
            <a:endParaRPr lang="en-US" altLang="en-US" sz="1200" dirty="0" smtClean="0"/>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390048580"/>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035665"/>
            <a:chOff x="0" y="304800"/>
            <a:chExt cx="9601200" cy="6035665"/>
          </a:xfrm>
        </p:grpSpPr>
        <p:sp>
          <p:nvSpPr>
            <p:cNvPr id="6148" name="Rectangle 3"/>
            <p:cNvSpPr>
              <a:spLocks noChangeArrowheads="1"/>
            </p:cNvSpPr>
            <p:nvPr/>
          </p:nvSpPr>
          <p:spPr bwMode="auto">
            <a:xfrm>
              <a:off x="505258" y="3124200"/>
              <a:ext cx="6783414" cy="3216265"/>
            </a:xfrm>
            <a:prstGeom prst="rect">
              <a:avLst/>
            </a:prstGeom>
            <a:noFill/>
            <a:ln>
              <a:noFill/>
            </a:ln>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marL="285750" indent="-285750">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Diametric expansion &gt;300%</a:t>
              </a:r>
              <a:endParaRPr lang="en-US" sz="2000" u="none" dirty="0" smtClean="0">
                <a:solidFill>
                  <a:srgbClr val="0357BD"/>
                </a:solidFill>
                <a:latin typeface="Calibri" panose="020F0502020204030204" pitchFamily="34" charset="0"/>
                <a:cs typeface="Calibri" panose="020F0502020204030204" pitchFamily="34" charset="0"/>
              </a:endParaRPr>
            </a:p>
            <a:p>
              <a:endParaRPr lang="en-US" sz="2600" u="none" dirty="0" smtClean="0">
                <a:solidFill>
                  <a:srgbClr val="0357BD"/>
                </a:solidFill>
                <a:latin typeface="Calibri" panose="020F0502020204030204" pitchFamily="34" charset="0"/>
                <a:cs typeface="Calibri" panose="020F0502020204030204" pitchFamily="34" charset="0"/>
              </a:endParaRPr>
            </a:p>
            <a:p>
              <a:pPr marL="285750" indent="-285750">
                <a:spcAft>
                  <a:spcPts val="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Full length </a:t>
              </a:r>
              <a:r>
                <a:rPr lang="en-US" sz="2000" b="1" u="none" dirty="0" smtClean="0">
                  <a:solidFill>
                    <a:srgbClr val="0357BD"/>
                  </a:solidFill>
                  <a:latin typeface="Calibri" panose="020F0502020204030204" pitchFamily="34" charset="0"/>
                  <a:cs typeface="Calibri" panose="020F0502020204030204" pitchFamily="34" charset="0"/>
                </a:rPr>
                <a:t>outer </a:t>
              </a:r>
              <a:r>
                <a:rPr lang="en-US" sz="2000" b="1" u="none" dirty="0" smtClean="0">
                  <a:solidFill>
                    <a:srgbClr val="0357BD"/>
                  </a:solidFill>
                  <a:latin typeface="Calibri" panose="020F0502020204030204" pitchFamily="34" charset="0"/>
                  <a:cs typeface="Calibri" panose="020F0502020204030204" pitchFamily="34" charset="0"/>
                </a:rPr>
                <a:t>self-seal instantly</a:t>
              </a:r>
            </a:p>
            <a:p>
              <a:pPr>
                <a:spcAft>
                  <a:spcPts val="300"/>
                </a:spcAft>
              </a:pPr>
              <a:r>
                <a:rPr lang="en-US" sz="2000" b="1" u="none" dirty="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     isolates downhole problems.</a:t>
              </a:r>
              <a:endParaRPr lang="en-US" sz="2000" u="none" dirty="0" smtClean="0">
                <a:solidFill>
                  <a:srgbClr val="0357BD"/>
                </a:solidFill>
                <a:latin typeface="Calibri" panose="020F0502020204030204" pitchFamily="34" charset="0"/>
                <a:cs typeface="Calibri" panose="020F0502020204030204" pitchFamily="34" charset="0"/>
              </a:endParaRPr>
            </a:p>
            <a:p>
              <a:endParaRPr lang="en-US" sz="2600" u="none" dirty="0" smtClean="0">
                <a:solidFill>
                  <a:srgbClr val="0357BD"/>
                </a:solidFill>
                <a:latin typeface="Calibri" panose="020F0502020204030204" pitchFamily="34" charset="0"/>
                <a:cs typeface="Calibri" panose="020F0502020204030204" pitchFamily="34" charset="0"/>
              </a:endParaRPr>
            </a:p>
            <a:p>
              <a:pPr marL="285750" indent="-285750">
                <a:spcAft>
                  <a:spcPts val="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High strength, pressure, and </a:t>
              </a:r>
            </a:p>
            <a:p>
              <a:pPr>
                <a:spcAft>
                  <a:spcPts val="0"/>
                </a:spcAft>
              </a:pPr>
              <a:r>
                <a:rPr lang="en-US" sz="2000" b="1" u="none" dirty="0">
                  <a:solidFill>
                    <a:srgbClr val="0357BD"/>
                  </a:solidFill>
                  <a:latin typeface="Calibri" panose="020F0502020204030204" pitchFamily="34" charset="0"/>
                  <a:cs typeface="Calibri" panose="020F0502020204030204" pitchFamily="34" charset="0"/>
                </a:rPr>
                <a:t> </a:t>
              </a:r>
              <a:r>
                <a:rPr lang="en-US" sz="2000" b="1" u="none" dirty="0" smtClean="0">
                  <a:solidFill>
                    <a:srgbClr val="0357BD"/>
                  </a:solidFill>
                  <a:latin typeface="Calibri" panose="020F0502020204030204" pitchFamily="34" charset="0"/>
                  <a:cs typeface="Calibri" panose="020F0502020204030204" pitchFamily="34" charset="0"/>
                </a:rPr>
                <a:t>     thermal compliance.</a:t>
              </a:r>
            </a:p>
            <a:p>
              <a:pPr marL="285750" indent="-285750">
                <a:spcAft>
                  <a:spcPts val="0"/>
                </a:spcAft>
                <a:buFont typeface="Wingdings" panose="05000000000000000000" pitchFamily="2" charset="2"/>
                <a:buChar char="v"/>
              </a:pPr>
              <a:endParaRPr lang="en-US" sz="2600" b="1" u="none" dirty="0">
                <a:solidFill>
                  <a:srgbClr val="0357BD"/>
                </a:solidFill>
                <a:latin typeface="Calibri" panose="020F0502020204030204" pitchFamily="34" charset="0"/>
                <a:cs typeface="Calibri" panose="020F0502020204030204" pitchFamily="34" charset="0"/>
              </a:endParaRPr>
            </a:p>
            <a:p>
              <a:pPr marL="285750" indent="-285750">
                <a:spcAft>
                  <a:spcPts val="0"/>
                </a:spcAft>
                <a:buFont typeface="Wingdings" panose="05000000000000000000" pitchFamily="2" charset="2"/>
                <a:buChar char="v"/>
              </a:pPr>
              <a:r>
                <a:rPr lang="en-US" sz="2000" b="1" u="none" dirty="0" smtClean="0">
                  <a:solidFill>
                    <a:srgbClr val="0357BD"/>
                  </a:solidFill>
                  <a:latin typeface="Calibri" panose="020F0502020204030204" pitchFamily="34" charset="0"/>
                  <a:cs typeface="Calibri" panose="020F0502020204030204" pitchFamily="34" charset="0"/>
                </a:rPr>
                <a:t> </a:t>
              </a:r>
              <a:r>
                <a:rPr lang="en-US" sz="2000" b="1" i="1" dirty="0" smtClean="0">
                  <a:solidFill>
                    <a:srgbClr val="0357BD"/>
                  </a:solidFill>
                  <a:latin typeface="Calibri" panose="020F0502020204030204" pitchFamily="34" charset="0"/>
                  <a:cs typeface="Calibri" panose="020F0502020204030204" pitchFamily="34" charset="0"/>
                </a:rPr>
                <a:t>Can cut geothermal well cost by &gt;50% &amp; eliminate re-drills</a:t>
              </a:r>
            </a:p>
          </p:txBody>
        </p:sp>
        <p:sp>
          <p:nvSpPr>
            <p:cNvPr id="7172" name="Rectangle 4"/>
            <p:cNvSpPr>
              <a:spLocks noChangeArrowheads="1"/>
            </p:cNvSpPr>
            <p:nvPr/>
          </p:nvSpPr>
          <p:spPr bwMode="auto">
            <a:xfrm>
              <a:off x="736511" y="1295400"/>
              <a:ext cx="8016762"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6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SOLUTION-A EXPLAINED</a:t>
              </a:r>
              <a:r>
                <a:rPr lang="en-US" altLang="en-US" sz="28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 </a:t>
              </a:r>
              <a:endParaRPr lang="en-US" altLang="en-US" sz="28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7064967"/>
            <a:ext cx="381000"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smtClean="0"/>
              <a:t>5</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762000" y="2002510"/>
            <a:ext cx="8001000" cy="8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2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DTS Technology:  Elastically </a:t>
            </a:r>
            <a:r>
              <a:rPr lang="en-US" altLang="en-US" sz="2200" b="1" u="none" dirty="0" smtClean="0">
                <a:solidFill>
                  <a:srgbClr val="0355B9"/>
                </a:solidFill>
                <a:latin typeface="Helvetica" panose="020B0604020202020204" pitchFamily="34" charset="0"/>
                <a:ea typeface="Calibri" panose="020F0502020204030204" pitchFamily="34" charset="0"/>
                <a:cs typeface="Helvetica" panose="020B0604020202020204" pitchFamily="34" charset="0"/>
              </a:rPr>
              <a:t>Self-Lining, High Expansion Ratio Tubulars Set Against Wellbore Geology or Casing </a:t>
            </a:r>
            <a:endParaRPr lang="en-US" altLang="en-US" sz="2200" b="1" u="none" dirty="0">
              <a:solidFill>
                <a:srgbClr val="0355B9"/>
              </a:solidFill>
              <a:latin typeface="Helvetica" panose="020B0604020202020204" pitchFamily="34" charset="0"/>
              <a:ea typeface="Calibri" panose="020F0502020204030204" pitchFamily="34" charset="0"/>
              <a:cs typeface="Helvetica" panose="020B0604020202020204" pitchFamily="34" charset="0"/>
            </a:endParaRPr>
          </a:p>
        </p:txBody>
      </p:sp>
      <p:pic>
        <p:nvPicPr>
          <p:cNvPr id="5" name="spiral_04_1080i[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25999" y="3200400"/>
            <a:ext cx="4394201" cy="247173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3000" y="6410738"/>
            <a:ext cx="723929" cy="818355"/>
          </a:xfrm>
          <a:prstGeom prst="rect">
            <a:avLst/>
          </a:prstGeom>
        </p:spPr>
      </p:pic>
    </p:spTree>
    <p:extLst>
      <p:ext uri="{BB962C8B-B14F-4D97-AF65-F5344CB8AC3E}">
        <p14:creationId xmlns:p14="http://schemas.microsoft.com/office/powerpoint/2010/main" val="3717417067"/>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9242156" y="7010400"/>
            <a:ext cx="359044" cy="2476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defPPr>
              <a:defRPr lang="en-US"/>
            </a:defPPr>
            <a:lvl1pPr algn="ctr" defTabSz="966788" rtl="0" fontAlgn="base">
              <a:lnSpc>
                <a:spcPct val="120000"/>
              </a:lnSpc>
              <a:spcBef>
                <a:spcPct val="20000"/>
              </a:spcBef>
              <a:spcAft>
                <a:spcPct val="0"/>
              </a:spcAft>
              <a:buClr>
                <a:schemeClr val="tx1"/>
              </a:buClr>
              <a:buFont typeface="Wingdings" panose="05000000000000000000" pitchFamily="2" charset="2"/>
              <a:buChar char="v"/>
              <a:defRPr sz="1700" b="1" u="none" kern="1200">
                <a:solidFill>
                  <a:schemeClr val="tx1"/>
                </a:solidFill>
                <a:latin typeface="Arial Narrow" panose="020B0606020202030204" pitchFamily="34" charset="0"/>
                <a:ea typeface="+mn-ea"/>
                <a:cs typeface="+mn-cs"/>
              </a:defRPr>
            </a:lvl1pPr>
            <a:lvl2pPr marL="742950" indent="-285750" algn="l" defTabSz="966788" rtl="0" fontAlgn="base">
              <a:lnSpc>
                <a:spcPct val="120000"/>
              </a:lnSpc>
              <a:spcBef>
                <a:spcPct val="20000"/>
              </a:spcBef>
              <a:spcAft>
                <a:spcPct val="0"/>
              </a:spcAft>
              <a:buClr>
                <a:schemeClr val="tx1"/>
              </a:buClr>
              <a:buFont typeface="Arial" panose="020B0604020202020204" pitchFamily="34" charset="0"/>
              <a:buChar char="–"/>
              <a:defRPr sz="1500" u="sng" kern="1200">
                <a:solidFill>
                  <a:schemeClr val="tx1"/>
                </a:solidFill>
                <a:latin typeface="Arial Narrow" panose="020B0606020202030204" pitchFamily="34" charset="0"/>
                <a:ea typeface="+mn-ea"/>
                <a:cs typeface="+mn-cs"/>
              </a:defRPr>
            </a:lvl2pPr>
            <a:lvl3pPr marL="1143000" indent="-228600" algn="l" defTabSz="966788" rtl="0" fontAlgn="base">
              <a:lnSpc>
                <a:spcPct val="120000"/>
              </a:lnSpc>
              <a:spcBef>
                <a:spcPct val="20000"/>
              </a:spcBef>
              <a:spcAft>
                <a:spcPct val="0"/>
              </a:spcAft>
              <a:buClr>
                <a:schemeClr val="tx1"/>
              </a:buClr>
              <a:buFont typeface="Wingdings" panose="05000000000000000000" pitchFamily="2" charset="2"/>
              <a:buChar char="s"/>
              <a:defRPr sz="1300" u="sng" kern="1200">
                <a:solidFill>
                  <a:schemeClr val="tx1"/>
                </a:solidFill>
                <a:latin typeface="Arial Narrow" panose="020B0606020202030204" pitchFamily="34" charset="0"/>
                <a:ea typeface="+mn-ea"/>
                <a:cs typeface="+mn-cs"/>
              </a:defRPr>
            </a:lvl3pPr>
            <a:lvl4pPr marL="1600200" indent="-228600" algn="l" defTabSz="966788" rtl="0" fontAlgn="base">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4pPr>
            <a:lvl5pPr marL="2057400" indent="-228600" algn="l" defTabSz="966788" rtl="0" fontAlgn="base">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5pPr>
            <a:lvl6pPr marL="2514600" indent="-228600" algn="l" defTabSz="966788" rtl="0" eaLnBrk="0" fontAlgn="base" latinLnBrk="0" hangingPunct="0">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6pPr>
            <a:lvl7pPr marL="2971800" indent="-228600" algn="l" defTabSz="966788" rtl="0" eaLnBrk="0" fontAlgn="base" latinLnBrk="0" hangingPunct="0">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7pPr>
            <a:lvl8pPr marL="3429000" indent="-228600" algn="l" defTabSz="966788" rtl="0" eaLnBrk="0" fontAlgn="base" latinLnBrk="0" hangingPunct="0">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8pPr>
            <a:lvl9pPr marL="3886200" indent="-228600" algn="l" defTabSz="966788" rtl="0" eaLnBrk="0" fontAlgn="base" latinLnBrk="0" hangingPunct="0">
              <a:lnSpc>
                <a:spcPct val="120000"/>
              </a:lnSpc>
              <a:spcBef>
                <a:spcPct val="20000"/>
              </a:spcBef>
              <a:spcAft>
                <a:spcPct val="0"/>
              </a:spcAft>
              <a:buClr>
                <a:srgbClr val="FF0000"/>
              </a:buClr>
              <a:buFont typeface="Arial" panose="020B0604020202020204" pitchFamily="34" charset="0"/>
              <a:buChar char="»"/>
              <a:defRPr sz="1100" u="sng" kern="1200">
                <a:solidFill>
                  <a:schemeClr val="tx1"/>
                </a:solidFill>
                <a:latin typeface="Arial Narrow" panose="020B0606020202030204" pitchFamily="34" charset="0"/>
                <a:ea typeface="+mn-ea"/>
                <a:cs typeface="+mn-cs"/>
              </a:defRPr>
            </a:lvl9pPr>
          </a:lstStyle>
          <a:p>
            <a:pPr>
              <a:lnSpc>
                <a:spcPct val="100000"/>
              </a:lnSpc>
              <a:spcBef>
                <a:spcPct val="0"/>
              </a:spcBef>
              <a:buClrTx/>
              <a:buFontTx/>
              <a:buNone/>
            </a:pPr>
            <a:r>
              <a:rPr lang="en-US" altLang="en-US" sz="1200" dirty="0"/>
              <a:t>6</a:t>
            </a:r>
            <a:endParaRPr lang="en-US" altLang="en-US" sz="1200" dirty="0" smtClean="0"/>
          </a:p>
          <a:p>
            <a:pPr>
              <a:lnSpc>
                <a:spcPct val="100000"/>
              </a:lnSpc>
              <a:spcBef>
                <a:spcPct val="0"/>
              </a:spcBef>
              <a:buClrTx/>
              <a:buFontTx/>
              <a:buNone/>
            </a:pPr>
            <a:endParaRPr lang="en-US" altLang="en-US" sz="1200" dirty="0" smtClean="0"/>
          </a:p>
        </p:txBody>
      </p:sp>
      <p:pic>
        <p:nvPicPr>
          <p:cNvPr id="4" name="Picture 3"/>
          <p:cNvPicPr preferRelativeResize="0">
            <a:picLocks/>
          </p:cNvPicPr>
          <p:nvPr/>
        </p:nvPicPr>
        <p:blipFill rotWithShape="1">
          <a:blip r:embed="rId2">
            <a:extLst>
              <a:ext uri="{28A0092B-C50C-407E-A947-70E740481C1C}">
                <a14:useLocalDpi xmlns:a14="http://schemas.microsoft.com/office/drawing/2010/main" val="0"/>
              </a:ext>
            </a:extLst>
          </a:blip>
          <a:srcRect l="23450" r="21116"/>
          <a:stretch/>
        </p:blipFill>
        <p:spPr>
          <a:xfrm>
            <a:off x="1981200" y="1108974"/>
            <a:ext cx="667940" cy="5749026"/>
          </a:xfrm>
          <a:prstGeom prst="rect">
            <a:avLst/>
          </a:prstGeom>
        </p:spPr>
      </p:pic>
      <p:pic>
        <p:nvPicPr>
          <p:cNvPr id="5" name="Picture 4" descr="C:\Users\DellXPS\Documents\Illustrator &amp; Renderings\ASC Images 2012\ASC Images Q1 2012\Draft Buckled Casing\lockwasher_04.jpg"/>
          <p:cNvPicPr preferRelativeResize="0">
            <a:picLocks/>
          </p:cNvPicPr>
          <p:nvPr/>
        </p:nvPicPr>
        <p:blipFill rotWithShape="1">
          <a:blip r:embed="rId3" cstate="print">
            <a:extLst>
              <a:ext uri="{28A0092B-C50C-407E-A947-70E740481C1C}">
                <a14:useLocalDpi xmlns:a14="http://schemas.microsoft.com/office/drawing/2010/main" val="0"/>
              </a:ext>
            </a:extLst>
          </a:blip>
          <a:srcRect l="15651" t="3620" r="15443" b="3163"/>
          <a:stretch/>
        </p:blipFill>
        <p:spPr bwMode="auto">
          <a:xfrm>
            <a:off x="5562600" y="1143000"/>
            <a:ext cx="3256579" cy="5715000"/>
          </a:xfrm>
          <a:prstGeom prst="rect">
            <a:avLst/>
          </a:prstGeom>
          <a:noFill/>
          <a:ln>
            <a:noFill/>
          </a:ln>
          <a:extLst>
            <a:ext uri="{53640926-AAD7-44D8-BBD7-CCE9431645EC}">
              <a14:shadowObscured xmlns:a14="http://schemas.microsoft.com/office/drawing/2010/main"/>
            </a:ext>
          </a:extLst>
        </p:spPr>
      </p:pic>
      <p:sp>
        <p:nvSpPr>
          <p:cNvPr id="6" name="TextBox 4"/>
          <p:cNvSpPr txBox="1">
            <a:spLocks noChangeArrowheads="1"/>
          </p:cNvSpPr>
          <p:nvPr/>
        </p:nvSpPr>
        <p:spPr bwMode="auto">
          <a:xfrm>
            <a:off x="6829425" y="6865477"/>
            <a:ext cx="714375"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1400" u="none" dirty="0" smtClean="0">
                <a:latin typeface="Arial" panose="020B0604020202020204" pitchFamily="34" charset="0"/>
              </a:rPr>
              <a:t>8.5”</a:t>
            </a:r>
            <a:endParaRPr lang="en-US" altLang="en-US" sz="1400" u="none" dirty="0">
              <a:latin typeface="Arial" panose="020B0604020202020204" pitchFamily="34" charset="0"/>
            </a:endParaRPr>
          </a:p>
        </p:txBody>
      </p:sp>
      <p:sp>
        <p:nvSpPr>
          <p:cNvPr id="11" name="Rectangle 10"/>
          <p:cNvSpPr/>
          <p:nvPr/>
        </p:nvSpPr>
        <p:spPr>
          <a:xfrm>
            <a:off x="6770767" y="6824246"/>
            <a:ext cx="287258" cy="338554"/>
          </a:xfrm>
          <a:prstGeom prst="rect">
            <a:avLst/>
          </a:prstGeom>
        </p:spPr>
        <p:txBody>
          <a:bodyPr wrap="non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sp>
        <p:nvSpPr>
          <p:cNvPr id="12" name="Rectangle 11"/>
          <p:cNvSpPr/>
          <p:nvPr/>
        </p:nvSpPr>
        <p:spPr>
          <a:xfrm>
            <a:off x="7304167" y="6824246"/>
            <a:ext cx="211058" cy="338554"/>
          </a:xfrm>
          <a:prstGeom prst="rect">
            <a:avLst/>
          </a:prstGeom>
        </p:spPr>
        <p:txBody>
          <a:bodyPr wrap="squar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sp>
        <p:nvSpPr>
          <p:cNvPr id="13" name="TextBox 4"/>
          <p:cNvSpPr txBox="1">
            <a:spLocks noChangeArrowheads="1"/>
          </p:cNvSpPr>
          <p:nvPr/>
        </p:nvSpPr>
        <p:spPr bwMode="auto">
          <a:xfrm>
            <a:off x="1963658" y="6823031"/>
            <a:ext cx="714375"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1400" u="none" dirty="0" smtClean="0">
                <a:latin typeface="Arial" panose="020B0604020202020204" pitchFamily="34" charset="0"/>
              </a:rPr>
              <a:t>8.5”</a:t>
            </a:r>
            <a:endParaRPr lang="en-US" altLang="en-US" sz="1400" u="none" dirty="0">
              <a:latin typeface="Arial" panose="020B0604020202020204" pitchFamily="34" charset="0"/>
            </a:endParaRPr>
          </a:p>
        </p:txBody>
      </p:sp>
      <p:sp>
        <p:nvSpPr>
          <p:cNvPr id="14" name="Rectangle 13"/>
          <p:cNvSpPr/>
          <p:nvPr/>
        </p:nvSpPr>
        <p:spPr>
          <a:xfrm>
            <a:off x="1905000" y="6781800"/>
            <a:ext cx="287258" cy="338554"/>
          </a:xfrm>
          <a:prstGeom prst="rect">
            <a:avLst/>
          </a:prstGeom>
        </p:spPr>
        <p:txBody>
          <a:bodyPr wrap="non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sp>
        <p:nvSpPr>
          <p:cNvPr id="15" name="Rectangle 14"/>
          <p:cNvSpPr/>
          <p:nvPr/>
        </p:nvSpPr>
        <p:spPr>
          <a:xfrm>
            <a:off x="2438400" y="6781800"/>
            <a:ext cx="211058" cy="338554"/>
          </a:xfrm>
          <a:prstGeom prst="rect">
            <a:avLst/>
          </a:prstGeom>
        </p:spPr>
        <p:txBody>
          <a:bodyPr wrap="squar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sp>
        <p:nvSpPr>
          <p:cNvPr id="16" name="TextBox 4"/>
          <p:cNvSpPr txBox="1">
            <a:spLocks noChangeArrowheads="1"/>
          </p:cNvSpPr>
          <p:nvPr/>
        </p:nvSpPr>
        <p:spPr bwMode="auto">
          <a:xfrm>
            <a:off x="1963658" y="879431"/>
            <a:ext cx="714375"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1400" u="none" dirty="0" smtClean="0">
                <a:latin typeface="Arial" panose="020B0604020202020204" pitchFamily="34" charset="0"/>
              </a:rPr>
              <a:t>8.5”</a:t>
            </a:r>
            <a:endParaRPr lang="en-US" altLang="en-US" sz="1400" u="none" dirty="0">
              <a:latin typeface="Arial" panose="020B0604020202020204" pitchFamily="34" charset="0"/>
            </a:endParaRPr>
          </a:p>
        </p:txBody>
      </p:sp>
      <p:sp>
        <p:nvSpPr>
          <p:cNvPr id="17" name="Rectangle 16"/>
          <p:cNvSpPr/>
          <p:nvPr/>
        </p:nvSpPr>
        <p:spPr>
          <a:xfrm>
            <a:off x="1905000" y="838200"/>
            <a:ext cx="287258" cy="338554"/>
          </a:xfrm>
          <a:prstGeom prst="rect">
            <a:avLst/>
          </a:prstGeom>
        </p:spPr>
        <p:txBody>
          <a:bodyPr wrap="non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sp>
        <p:nvSpPr>
          <p:cNvPr id="18" name="Rectangle 17"/>
          <p:cNvSpPr/>
          <p:nvPr/>
        </p:nvSpPr>
        <p:spPr>
          <a:xfrm>
            <a:off x="2438400" y="838200"/>
            <a:ext cx="211058" cy="338554"/>
          </a:xfrm>
          <a:prstGeom prst="rect">
            <a:avLst/>
          </a:prstGeom>
        </p:spPr>
        <p:txBody>
          <a:bodyPr wrap="square">
            <a:spAutoFit/>
          </a:bodyPr>
          <a:lstStyle/>
          <a:p>
            <a:pPr algn="ctr"/>
            <a:r>
              <a:rPr lang="en-US" sz="1600" u="none" dirty="0" smtClean="0">
                <a:latin typeface="Calibri" panose="020F0502020204030204" pitchFamily="34" charset="0"/>
                <a:ea typeface="Calibri" panose="020F0502020204030204" pitchFamily="34" charset="0"/>
              </a:rPr>
              <a:t>│</a:t>
            </a:r>
            <a:endParaRPr lang="en-US" sz="1600" u="none" dirty="0"/>
          </a:p>
        </p:txBody>
      </p:sp>
      <p:cxnSp>
        <p:nvCxnSpPr>
          <p:cNvPr id="19" name="Straight Arrow Connector 11"/>
          <p:cNvCxnSpPr>
            <a:cxnSpLocks noChangeShapeType="1"/>
          </p:cNvCxnSpPr>
          <p:nvPr/>
        </p:nvCxnSpPr>
        <p:spPr bwMode="auto">
          <a:xfrm>
            <a:off x="7391400" y="990600"/>
            <a:ext cx="1371600" cy="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TextBox 4"/>
          <p:cNvSpPr txBox="1">
            <a:spLocks noChangeArrowheads="1"/>
          </p:cNvSpPr>
          <p:nvPr/>
        </p:nvSpPr>
        <p:spPr bwMode="auto">
          <a:xfrm>
            <a:off x="6829425" y="838200"/>
            <a:ext cx="714375"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1400" u="none" dirty="0" smtClean="0">
                <a:latin typeface="Arial" panose="020B0604020202020204" pitchFamily="34" charset="0"/>
              </a:rPr>
              <a:t>48”</a:t>
            </a:r>
            <a:endParaRPr lang="en-US" altLang="en-US" sz="1400" u="none" dirty="0">
              <a:latin typeface="Arial" panose="020B0604020202020204" pitchFamily="34" charset="0"/>
            </a:endParaRPr>
          </a:p>
        </p:txBody>
      </p:sp>
      <p:cxnSp>
        <p:nvCxnSpPr>
          <p:cNvPr id="22" name="Straight Arrow Connector 11"/>
          <p:cNvCxnSpPr>
            <a:cxnSpLocks noChangeShapeType="1"/>
          </p:cNvCxnSpPr>
          <p:nvPr/>
        </p:nvCxnSpPr>
        <p:spPr bwMode="auto">
          <a:xfrm>
            <a:off x="5486400" y="990600"/>
            <a:ext cx="1371600" cy="0"/>
          </a:xfrm>
          <a:prstGeom prst="straightConnector1">
            <a:avLst/>
          </a:prstGeom>
          <a:noFill/>
          <a:ln w="22225" algn="ctr">
            <a:solidFill>
              <a:schemeClr val="tx1"/>
            </a:solidFill>
            <a:round/>
            <a:headEnd/>
            <a:tailEnd type="arrow" w="med" len="med"/>
          </a:ln>
          <a:scene3d>
            <a:camera prst="orthographicFront">
              <a:rot lat="0" lon="10800000" rev="0"/>
            </a:camera>
            <a:lightRig rig="threePt" dir="t"/>
          </a:scene3d>
          <a:extLst>
            <a:ext uri="{909E8E84-426E-40DD-AFC4-6F175D3DCCD1}">
              <a14:hiddenFill xmlns:a14="http://schemas.microsoft.com/office/drawing/2010/main">
                <a:noFill/>
              </a14:hiddenFill>
            </a:ext>
          </a:extLst>
        </p:spPr>
      </p:cxnSp>
      <p:sp>
        <p:nvSpPr>
          <p:cNvPr id="23" name="Rectangle 4"/>
          <p:cNvSpPr>
            <a:spLocks noChangeArrowheads="1"/>
          </p:cNvSpPr>
          <p:nvPr/>
        </p:nvSpPr>
        <p:spPr bwMode="auto">
          <a:xfrm>
            <a:off x="762000" y="228600"/>
            <a:ext cx="3048000" cy="88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1600" b="1" u="none" dirty="0" smtClean="0">
                <a:ea typeface="Calibri" panose="020F0502020204030204" pitchFamily="34" charset="0"/>
                <a:cs typeface="Arial" panose="020B0604020202020204" pitchFamily="34" charset="0"/>
              </a:rPr>
              <a:t>DTS Minimized Well</a:t>
            </a:r>
          </a:p>
          <a:p>
            <a:pPr algn="ctr">
              <a:lnSpc>
                <a:spcPct val="107000"/>
              </a:lnSpc>
            </a:pPr>
            <a:r>
              <a:rPr lang="en-US" altLang="en-US" sz="1400" b="1" u="none" dirty="0" smtClean="0">
                <a:ea typeface="Calibri" panose="020F0502020204030204" pitchFamily="34" charset="0"/>
                <a:cs typeface="Arial" panose="020B0604020202020204" pitchFamily="34" charset="0"/>
              </a:rPr>
              <a:t>3,858 </a:t>
            </a:r>
            <a:r>
              <a:rPr lang="en-US" altLang="en-US" sz="1400" b="1" u="none" dirty="0">
                <a:ea typeface="Calibri" panose="020F0502020204030204" pitchFamily="34" charset="0"/>
                <a:cs typeface="Arial" panose="020B0604020202020204" pitchFamily="34" charset="0"/>
              </a:rPr>
              <a:t>Cubic Feet Drilled</a:t>
            </a:r>
          </a:p>
          <a:p>
            <a:pPr algn="ctr">
              <a:lnSpc>
                <a:spcPct val="107000"/>
              </a:lnSpc>
            </a:pPr>
            <a:endParaRPr lang="en-US" altLang="en-US" sz="1600" b="1" u="none" dirty="0">
              <a:ea typeface="Calibri" panose="020F0502020204030204" pitchFamily="34" charset="0"/>
              <a:cs typeface="Arial" panose="020B0604020202020204" pitchFamily="34" charset="0"/>
            </a:endParaRPr>
          </a:p>
        </p:txBody>
      </p:sp>
      <p:sp>
        <p:nvSpPr>
          <p:cNvPr id="24" name="Rectangle 4"/>
          <p:cNvSpPr>
            <a:spLocks noChangeArrowheads="1"/>
          </p:cNvSpPr>
          <p:nvPr/>
        </p:nvSpPr>
        <p:spPr bwMode="auto">
          <a:xfrm>
            <a:off x="5257800" y="228600"/>
            <a:ext cx="3733800" cy="58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1600" b="1" u="none" dirty="0" smtClean="0">
                <a:ea typeface="Calibri" panose="020F0502020204030204" pitchFamily="34" charset="0"/>
                <a:cs typeface="Arial" panose="020B0604020202020204" pitchFamily="34" charset="0"/>
              </a:rPr>
              <a:t>Traditional Telescopic Construction</a:t>
            </a:r>
          </a:p>
          <a:p>
            <a:pPr algn="ctr">
              <a:lnSpc>
                <a:spcPct val="107000"/>
              </a:lnSpc>
            </a:pPr>
            <a:r>
              <a:rPr lang="en-US" altLang="en-US" sz="1400" b="1" u="none" dirty="0" smtClean="0">
                <a:ea typeface="Calibri" panose="020F0502020204030204" pitchFamily="34" charset="0"/>
                <a:cs typeface="Arial" panose="020B0604020202020204" pitchFamily="34" charset="0"/>
              </a:rPr>
              <a:t>16,865 Cubic Feet Drilled</a:t>
            </a:r>
            <a:endParaRPr lang="en-US" altLang="en-US" sz="1400" b="1" u="none" dirty="0">
              <a:ea typeface="Calibri" panose="020F0502020204030204" pitchFamily="34" charset="0"/>
              <a:cs typeface="Arial" panose="020B0604020202020204" pitchFamily="34" charset="0"/>
            </a:endParaRPr>
          </a:p>
        </p:txBody>
      </p:sp>
      <p:sp>
        <p:nvSpPr>
          <p:cNvPr id="25" name="TextBox 4"/>
          <p:cNvSpPr txBox="1">
            <a:spLocks noChangeArrowheads="1"/>
          </p:cNvSpPr>
          <p:nvPr/>
        </p:nvSpPr>
        <p:spPr bwMode="auto">
          <a:xfrm>
            <a:off x="8201025" y="3276600"/>
            <a:ext cx="866775"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400" u="none" dirty="0" smtClean="0">
                <a:latin typeface="Arial" panose="020B0604020202020204" pitchFamily="34" charset="0"/>
              </a:rPr>
              <a:t>Cement</a:t>
            </a:r>
            <a:endParaRPr lang="en-US" altLang="en-US" sz="1400" u="none" dirty="0">
              <a:latin typeface="Arial" panose="020B0604020202020204" pitchFamily="34" charset="0"/>
            </a:endParaRPr>
          </a:p>
        </p:txBody>
      </p:sp>
      <p:sp>
        <p:nvSpPr>
          <p:cNvPr id="26" name="TextBox 4"/>
          <p:cNvSpPr txBox="1">
            <a:spLocks noChangeArrowheads="1"/>
          </p:cNvSpPr>
          <p:nvPr/>
        </p:nvSpPr>
        <p:spPr bwMode="auto">
          <a:xfrm>
            <a:off x="8201025" y="3657600"/>
            <a:ext cx="866775"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400" u="none" dirty="0" smtClean="0">
                <a:latin typeface="Arial" panose="020B0604020202020204" pitchFamily="34" charset="0"/>
              </a:rPr>
              <a:t>Steel Casing</a:t>
            </a:r>
            <a:endParaRPr lang="en-US" altLang="en-US" sz="1400" u="none" dirty="0">
              <a:latin typeface="Arial" panose="020B0604020202020204" pitchFamily="34" charset="0"/>
            </a:endParaRPr>
          </a:p>
        </p:txBody>
      </p:sp>
      <p:sp>
        <p:nvSpPr>
          <p:cNvPr id="34" name="TextBox 4"/>
          <p:cNvSpPr txBox="1">
            <a:spLocks noChangeArrowheads="1"/>
          </p:cNvSpPr>
          <p:nvPr/>
        </p:nvSpPr>
        <p:spPr bwMode="auto">
          <a:xfrm>
            <a:off x="381000" y="1392233"/>
            <a:ext cx="1400175"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r" eaLnBrk="1" hangingPunct="1">
              <a:lnSpc>
                <a:spcPct val="100000"/>
              </a:lnSpc>
              <a:spcBef>
                <a:spcPct val="0"/>
              </a:spcBef>
              <a:buClrTx/>
              <a:buFontTx/>
              <a:buNone/>
            </a:pPr>
            <a:r>
              <a:rPr lang="en-US" altLang="en-US" sz="1400" u="none" dirty="0" smtClean="0">
                <a:latin typeface="Arial" panose="020B0604020202020204" pitchFamily="34" charset="0"/>
              </a:rPr>
              <a:t>High Strength Rock</a:t>
            </a:r>
            <a:endParaRPr lang="en-US" altLang="en-US" sz="1400" u="none" dirty="0">
              <a:latin typeface="Arial" panose="020B0604020202020204" pitchFamily="34" charset="0"/>
            </a:endParaRPr>
          </a:p>
        </p:txBody>
      </p:sp>
      <p:cxnSp>
        <p:nvCxnSpPr>
          <p:cNvPr id="35" name="Straight Arrow Connector 11"/>
          <p:cNvCxnSpPr>
            <a:cxnSpLocks noChangeShapeType="1"/>
          </p:cNvCxnSpPr>
          <p:nvPr/>
        </p:nvCxnSpPr>
        <p:spPr bwMode="auto">
          <a:xfrm>
            <a:off x="1752600" y="1676400"/>
            <a:ext cx="228600" cy="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 name="TextBox 4"/>
          <p:cNvSpPr txBox="1">
            <a:spLocks noChangeArrowheads="1"/>
          </p:cNvSpPr>
          <p:nvPr/>
        </p:nvSpPr>
        <p:spPr bwMode="auto">
          <a:xfrm>
            <a:off x="609600" y="2243589"/>
            <a:ext cx="1171575" cy="72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r" eaLnBrk="1" hangingPunct="1">
              <a:lnSpc>
                <a:spcPct val="100000"/>
              </a:lnSpc>
              <a:spcBef>
                <a:spcPct val="0"/>
              </a:spcBef>
              <a:buClrTx/>
              <a:buFontTx/>
              <a:buNone/>
            </a:pPr>
            <a:r>
              <a:rPr lang="en-US" altLang="en-US" sz="1400" u="none" dirty="0" smtClean="0">
                <a:latin typeface="Arial" panose="020B0604020202020204" pitchFamily="34" charset="0"/>
              </a:rPr>
              <a:t>DTS Expanded Tubular</a:t>
            </a:r>
            <a:endParaRPr lang="en-US" altLang="en-US" sz="1400" u="none" dirty="0">
              <a:latin typeface="Arial" panose="020B0604020202020204" pitchFamily="34" charset="0"/>
            </a:endParaRPr>
          </a:p>
        </p:txBody>
      </p:sp>
      <p:cxnSp>
        <p:nvCxnSpPr>
          <p:cNvPr id="37" name="Straight Arrow Connector 11"/>
          <p:cNvCxnSpPr>
            <a:cxnSpLocks noChangeShapeType="1"/>
          </p:cNvCxnSpPr>
          <p:nvPr/>
        </p:nvCxnSpPr>
        <p:spPr bwMode="auto">
          <a:xfrm>
            <a:off x="1781175" y="2598277"/>
            <a:ext cx="228600" cy="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8" name="TextBox 4"/>
          <p:cNvSpPr txBox="1">
            <a:spLocks noChangeArrowheads="1"/>
          </p:cNvSpPr>
          <p:nvPr/>
        </p:nvSpPr>
        <p:spPr bwMode="auto">
          <a:xfrm>
            <a:off x="76200" y="4300989"/>
            <a:ext cx="1704975" cy="72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r" eaLnBrk="1" hangingPunct="1">
              <a:lnSpc>
                <a:spcPct val="100000"/>
              </a:lnSpc>
              <a:spcBef>
                <a:spcPct val="0"/>
              </a:spcBef>
              <a:buClrTx/>
              <a:buFontTx/>
              <a:buNone/>
            </a:pPr>
            <a:r>
              <a:rPr lang="en-US" altLang="en-US" sz="1400" u="none" dirty="0" smtClean="0">
                <a:latin typeface="Arial" panose="020B0604020202020204" pitchFamily="34" charset="0"/>
              </a:rPr>
              <a:t>Repeatable, Instant, Discrete Problem-Repairs </a:t>
            </a:r>
            <a:endParaRPr lang="en-US" altLang="en-US" sz="1400" u="none" dirty="0">
              <a:latin typeface="Arial" panose="020B0604020202020204" pitchFamily="34" charset="0"/>
            </a:endParaRPr>
          </a:p>
        </p:txBody>
      </p:sp>
      <p:cxnSp>
        <p:nvCxnSpPr>
          <p:cNvPr id="39" name="Straight Arrow Connector 11"/>
          <p:cNvCxnSpPr>
            <a:cxnSpLocks noChangeShapeType="1"/>
          </p:cNvCxnSpPr>
          <p:nvPr/>
        </p:nvCxnSpPr>
        <p:spPr bwMode="auto">
          <a:xfrm>
            <a:off x="1809750" y="4655677"/>
            <a:ext cx="228600" cy="0"/>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0" name="TextBox 4"/>
          <p:cNvSpPr txBox="1">
            <a:spLocks noChangeArrowheads="1"/>
          </p:cNvSpPr>
          <p:nvPr/>
        </p:nvSpPr>
        <p:spPr bwMode="auto">
          <a:xfrm>
            <a:off x="228600" y="5533346"/>
            <a:ext cx="1552575" cy="94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r" eaLnBrk="1" hangingPunct="1">
              <a:lnSpc>
                <a:spcPct val="100000"/>
              </a:lnSpc>
              <a:spcBef>
                <a:spcPct val="0"/>
              </a:spcBef>
              <a:buClrTx/>
              <a:buFontTx/>
              <a:buNone/>
            </a:pPr>
            <a:r>
              <a:rPr lang="en-US" altLang="en-US" sz="1400" u="none" dirty="0" smtClean="0">
                <a:latin typeface="Arial" panose="020B0604020202020204" pitchFamily="34" charset="0"/>
              </a:rPr>
              <a:t>53% of Well Investment  Produces Energy </a:t>
            </a:r>
            <a:endParaRPr lang="en-US" altLang="en-US" sz="1400" u="none" dirty="0">
              <a:latin typeface="Arial" panose="020B0604020202020204" pitchFamily="34" charset="0"/>
            </a:endParaRPr>
          </a:p>
        </p:txBody>
      </p:sp>
      <p:sp>
        <p:nvSpPr>
          <p:cNvPr id="41" name="TextBox 4"/>
          <p:cNvSpPr txBox="1">
            <a:spLocks noChangeArrowheads="1"/>
          </p:cNvSpPr>
          <p:nvPr/>
        </p:nvSpPr>
        <p:spPr bwMode="auto">
          <a:xfrm>
            <a:off x="7743825" y="5533346"/>
            <a:ext cx="1552575" cy="94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eaLnBrk="1" hangingPunct="1">
              <a:lnSpc>
                <a:spcPct val="100000"/>
              </a:lnSpc>
              <a:spcBef>
                <a:spcPct val="0"/>
              </a:spcBef>
              <a:buClrTx/>
              <a:buFontTx/>
              <a:buNone/>
            </a:pPr>
            <a:r>
              <a:rPr lang="en-US" altLang="en-US" sz="1400" u="none" dirty="0" smtClean="0">
                <a:latin typeface="Arial" panose="020B0604020202020204" pitchFamily="34" charset="0"/>
              </a:rPr>
              <a:t>12% of </a:t>
            </a:r>
            <a:r>
              <a:rPr lang="en-US" altLang="en-US" sz="1400" u="none" dirty="0">
                <a:latin typeface="Arial" panose="020B0604020202020204" pitchFamily="34" charset="0"/>
              </a:rPr>
              <a:t>Well Investment  </a:t>
            </a:r>
            <a:r>
              <a:rPr lang="en-US" altLang="en-US" sz="1400" u="none" dirty="0" smtClean="0">
                <a:latin typeface="Arial" panose="020B0604020202020204" pitchFamily="34" charset="0"/>
              </a:rPr>
              <a:t>Produces Energy</a:t>
            </a:r>
            <a:endParaRPr lang="en-US" altLang="en-US" sz="1400" u="none" dirty="0">
              <a:latin typeface="Arial" panose="020B0604020202020204" pitchFamily="34" charset="0"/>
            </a:endParaRPr>
          </a:p>
        </p:txBody>
      </p:sp>
      <p:sp>
        <p:nvSpPr>
          <p:cNvPr id="42" name="TextBox 4"/>
          <p:cNvSpPr txBox="1">
            <a:spLocks noChangeArrowheads="1"/>
          </p:cNvSpPr>
          <p:nvPr/>
        </p:nvSpPr>
        <p:spPr bwMode="auto">
          <a:xfrm>
            <a:off x="4114800" y="6629400"/>
            <a:ext cx="1219200" cy="29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87" tIns="40544" rIns="81087" bIns="40544">
            <a:spAutoFit/>
          </a:bodyPr>
          <a:lstStyle>
            <a:lvl1pPr>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gn="ctr" eaLnBrk="1" hangingPunct="1">
              <a:lnSpc>
                <a:spcPct val="100000"/>
              </a:lnSpc>
              <a:spcBef>
                <a:spcPct val="0"/>
              </a:spcBef>
              <a:buClrTx/>
              <a:buFontTx/>
              <a:buNone/>
            </a:pPr>
            <a:r>
              <a:rPr lang="en-US" altLang="en-US" sz="1400" u="none" dirty="0" smtClean="0">
                <a:latin typeface="Arial" panose="020B0604020202020204" pitchFamily="34" charset="0"/>
              </a:rPr>
              <a:t>5900’ Depth</a:t>
            </a:r>
            <a:endParaRPr lang="en-US" altLang="en-US" sz="1400" u="none" dirty="0">
              <a:latin typeface="Arial" panose="020B0604020202020204" pitchFamily="34" charset="0"/>
            </a:endParaRPr>
          </a:p>
        </p:txBody>
      </p:sp>
      <p:sp>
        <p:nvSpPr>
          <p:cNvPr id="44" name="Rectangle 4"/>
          <p:cNvSpPr>
            <a:spLocks noChangeArrowheads="1"/>
          </p:cNvSpPr>
          <p:nvPr/>
        </p:nvSpPr>
        <p:spPr bwMode="auto">
          <a:xfrm>
            <a:off x="3200400" y="3232122"/>
            <a:ext cx="2667000" cy="8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400" b="1" u="none" dirty="0" smtClean="0">
                <a:latin typeface="Calibri" panose="020F0502020204030204" pitchFamily="34" charset="0"/>
                <a:ea typeface="Calibri" panose="020F0502020204030204" pitchFamily="34" charset="0"/>
                <a:cs typeface="Calibri" panose="020F0502020204030204" pitchFamily="34" charset="0"/>
              </a:rPr>
              <a:t>&gt;50% COST, RISK &amp; </a:t>
            </a:r>
            <a:r>
              <a:rPr lang="en-US" altLang="en-US" sz="2400" b="1" u="none" dirty="0">
                <a:latin typeface="Calibri" panose="020F0502020204030204" pitchFamily="34" charset="0"/>
                <a:ea typeface="Calibri" panose="020F0502020204030204" pitchFamily="34" charset="0"/>
                <a:cs typeface="Calibri" panose="020F0502020204030204" pitchFamily="34" charset="0"/>
              </a:rPr>
              <a:t>TIME </a:t>
            </a:r>
            <a:r>
              <a:rPr lang="en-US" altLang="en-US" sz="2400" b="1" u="none" dirty="0" smtClean="0">
                <a:latin typeface="Calibri" panose="020F0502020204030204" pitchFamily="34" charset="0"/>
                <a:ea typeface="Calibri" panose="020F0502020204030204" pitchFamily="34" charset="0"/>
                <a:cs typeface="Calibri" panose="020F0502020204030204" pitchFamily="34" charset="0"/>
              </a:rPr>
              <a:t>ADVANTAGES</a:t>
            </a:r>
          </a:p>
        </p:txBody>
      </p:sp>
      <p:cxnSp>
        <p:nvCxnSpPr>
          <p:cNvPr id="45" name="Straight Arrow Connector 11"/>
          <p:cNvCxnSpPr>
            <a:cxnSpLocks noChangeShapeType="1"/>
          </p:cNvCxnSpPr>
          <p:nvPr/>
        </p:nvCxnSpPr>
        <p:spPr bwMode="auto">
          <a:xfrm>
            <a:off x="7696200" y="3429000"/>
            <a:ext cx="381000" cy="0"/>
          </a:xfrm>
          <a:prstGeom prst="straightConnector1">
            <a:avLst/>
          </a:prstGeom>
          <a:noFill/>
          <a:ln w="22225" algn="ctr">
            <a:solidFill>
              <a:schemeClr val="tx1"/>
            </a:solidFill>
            <a:round/>
            <a:headEnd/>
            <a:tailEnd type="arrow" w="med" len="med"/>
          </a:ln>
          <a:scene3d>
            <a:camera prst="orthographicFront">
              <a:rot lat="0" lon="10800000" rev="0"/>
            </a:camera>
            <a:lightRig rig="threePt" dir="t"/>
          </a:scene3d>
          <a:extLst>
            <a:ext uri="{909E8E84-426E-40DD-AFC4-6F175D3DCCD1}">
              <a14:hiddenFill xmlns:a14="http://schemas.microsoft.com/office/drawing/2010/main">
                <a:noFill/>
              </a14:hiddenFill>
            </a:ext>
          </a:extLst>
        </p:spPr>
      </p:cxnSp>
      <p:cxnSp>
        <p:nvCxnSpPr>
          <p:cNvPr id="48" name="Straight Arrow Connector 11"/>
          <p:cNvCxnSpPr>
            <a:cxnSpLocks noChangeShapeType="1"/>
          </p:cNvCxnSpPr>
          <p:nvPr/>
        </p:nvCxnSpPr>
        <p:spPr bwMode="auto">
          <a:xfrm>
            <a:off x="7543800" y="3886200"/>
            <a:ext cx="533400" cy="0"/>
          </a:xfrm>
          <a:prstGeom prst="straightConnector1">
            <a:avLst/>
          </a:prstGeom>
          <a:noFill/>
          <a:ln w="22225" algn="ctr">
            <a:solidFill>
              <a:schemeClr val="tx1"/>
            </a:solidFill>
            <a:round/>
            <a:headEnd/>
            <a:tailEnd type="arrow" w="med" len="med"/>
          </a:ln>
          <a:scene3d>
            <a:camera prst="orthographicFront">
              <a:rot lat="0" lon="10800000" rev="0"/>
            </a:camera>
            <a:lightRig rig="threePt" dir="t"/>
          </a:scene3d>
          <a:extLst>
            <a:ext uri="{909E8E84-426E-40DD-AFC4-6F175D3DCCD1}">
              <a14:hiddenFill xmlns:a14="http://schemas.microsoft.com/office/drawing/2010/main">
                <a:noFill/>
              </a14:hiddenFill>
            </a:ext>
          </a:extLst>
        </p:spPr>
      </p:cxnSp>
      <p:cxnSp>
        <p:nvCxnSpPr>
          <p:cNvPr id="33" name="Straight Arrow Connector 11"/>
          <p:cNvCxnSpPr>
            <a:cxnSpLocks noChangeShapeType="1"/>
          </p:cNvCxnSpPr>
          <p:nvPr/>
        </p:nvCxnSpPr>
        <p:spPr bwMode="auto">
          <a:xfrm>
            <a:off x="7162800" y="6019800"/>
            <a:ext cx="533400" cy="0"/>
          </a:xfrm>
          <a:prstGeom prst="straightConnector1">
            <a:avLst/>
          </a:prstGeom>
          <a:noFill/>
          <a:ln w="22225" algn="ctr">
            <a:solidFill>
              <a:schemeClr val="tx1"/>
            </a:solidFill>
            <a:round/>
            <a:headEnd/>
            <a:tailEnd type="arrow" w="med" len="med"/>
          </a:ln>
          <a:scene3d>
            <a:camera prst="orthographicFront">
              <a:rot lat="0" lon="10800000" rev="0"/>
            </a:camera>
            <a:lightRig rig="threePt" dir="t"/>
          </a:scene3d>
          <a:extLst>
            <a:ext uri="{909E8E84-426E-40DD-AFC4-6F175D3DCCD1}">
              <a14:hiddenFill xmlns:a14="http://schemas.microsoft.com/office/drawing/2010/main">
                <a:noFill/>
              </a14:hiddenFill>
            </a:ext>
          </a:extLst>
        </p:spPr>
      </p:cxnSp>
      <p:cxnSp>
        <p:nvCxnSpPr>
          <p:cNvPr id="46" name="Straight Arrow Connector 11"/>
          <p:cNvCxnSpPr>
            <a:cxnSpLocks noChangeShapeType="1"/>
          </p:cNvCxnSpPr>
          <p:nvPr/>
        </p:nvCxnSpPr>
        <p:spPr bwMode="auto">
          <a:xfrm>
            <a:off x="1752600" y="6005173"/>
            <a:ext cx="504825" cy="14627"/>
          </a:xfrm>
          <a:prstGeom prst="straightConnector1">
            <a:avLst/>
          </a:prstGeom>
          <a:noFill/>
          <a:ln w="222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70051298"/>
      </p:ext>
    </p:extLst>
  </p:cSld>
  <p:clrMapOvr>
    <a:masterClrMapping/>
  </p:clrMapOvr>
  <mc:AlternateContent xmlns:mc="http://schemas.openxmlformats.org/markup-compatibility/2006" xmlns:p14="http://schemas.microsoft.com/office/powerpoint/2010/main">
    <mc:Choice Requires="p14">
      <p:transition spd="slow" p14:dur="1750" advClick="0" advTm="200"/>
    </mc:Choice>
    <mc:Fallback xmlns="">
      <p:transition spd="slow" advClick="0" advTm="2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304800"/>
            <a:ext cx="9601200" cy="6553200"/>
            <a:chOff x="0" y="304800"/>
            <a:chExt cx="9601200" cy="6553200"/>
          </a:xfrm>
        </p:grpSpPr>
        <p:sp>
          <p:nvSpPr>
            <p:cNvPr id="8" name="Rectangle 7"/>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3"/>
            <p:cNvSpPr txBox="1">
              <a:spLocks noChangeArrowheads="1"/>
            </p:cNvSpPr>
            <p:nvPr/>
          </p:nvSpPr>
          <p:spPr>
            <a:xfrm>
              <a:off x="422275" y="1981200"/>
              <a:ext cx="8721725" cy="4876800"/>
            </a:xfrm>
            <a:prstGeom prst="rect">
              <a:avLst/>
            </a:prstGeom>
          </p:spPr>
          <p:txBody>
            <a:bodyPr>
              <a:noAutofit/>
            </a:bodyPr>
            <a:lstStyle>
              <a:lvl1pPr marL="361950" indent="-361950" algn="l" defTabSz="966788" rtl="0" eaLnBrk="0" fontAlgn="base" hangingPunct="0">
                <a:lnSpc>
                  <a:spcPct val="120000"/>
                </a:lnSpc>
                <a:spcBef>
                  <a:spcPct val="20000"/>
                </a:spcBef>
                <a:spcAft>
                  <a:spcPct val="0"/>
                </a:spcAft>
                <a:buClr>
                  <a:schemeClr val="tx1"/>
                </a:buClr>
                <a:buFont typeface="Wingdings" panose="05000000000000000000" pitchFamily="2" charset="2"/>
                <a:buChar char="v"/>
                <a:defRPr sz="1700" b="1">
                  <a:solidFill>
                    <a:schemeClr val="tx1"/>
                  </a:solidFill>
                  <a:latin typeface="+mn-lt"/>
                  <a:ea typeface="+mn-ea"/>
                  <a:cs typeface="+mn-cs"/>
                </a:defRPr>
              </a:lvl1pPr>
              <a:lvl2pPr marL="785813" indent="-303213" algn="l" defTabSz="966788" rtl="0" eaLnBrk="0" fontAlgn="base" hangingPunct="0">
                <a:lnSpc>
                  <a:spcPct val="120000"/>
                </a:lnSpc>
                <a:spcBef>
                  <a:spcPct val="20000"/>
                </a:spcBef>
                <a:spcAft>
                  <a:spcPct val="0"/>
                </a:spcAft>
                <a:buClr>
                  <a:schemeClr val="tx1"/>
                </a:buClr>
                <a:buFont typeface="Arial" panose="020B0604020202020204" pitchFamily="34" charset="0"/>
                <a:buChar char="–"/>
                <a:defRPr sz="1500">
                  <a:solidFill>
                    <a:schemeClr val="tx1"/>
                  </a:solidFill>
                  <a:latin typeface="+mn-lt"/>
                </a:defRPr>
              </a:lvl2pPr>
              <a:lvl3pPr marL="1208088" indent="-241300" algn="l" defTabSz="966788" rtl="0" eaLnBrk="0" fontAlgn="base" hangingPunct="0">
                <a:lnSpc>
                  <a:spcPct val="120000"/>
                </a:lnSpc>
                <a:spcBef>
                  <a:spcPct val="20000"/>
                </a:spcBef>
                <a:spcAft>
                  <a:spcPct val="0"/>
                </a:spcAft>
                <a:buClr>
                  <a:schemeClr val="tx1"/>
                </a:buClr>
                <a:buFont typeface="Wingdings" panose="05000000000000000000" pitchFamily="2" charset="2"/>
                <a:buChar char="s"/>
                <a:defRPr sz="1300">
                  <a:solidFill>
                    <a:schemeClr val="tx1"/>
                  </a:solidFill>
                  <a:latin typeface="+mn-lt"/>
                </a:defRPr>
              </a:lvl3pPr>
              <a:lvl4pPr marL="1692275" indent="-242888"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4pPr>
              <a:lvl5pPr marL="2174875" indent="-241300" algn="l" defTabSz="966788" rtl="0"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mn-lt"/>
                </a:defRPr>
              </a:lvl5pPr>
              <a:lvl6pPr marL="26320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6pPr>
              <a:lvl7pPr marL="30892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7pPr>
              <a:lvl8pPr marL="35464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8pPr>
              <a:lvl9pPr marL="4003675" indent="-241300" algn="l" defTabSz="966788" rtl="0" fontAlgn="base">
                <a:lnSpc>
                  <a:spcPct val="120000"/>
                </a:lnSpc>
                <a:spcBef>
                  <a:spcPct val="20000"/>
                </a:spcBef>
                <a:spcAft>
                  <a:spcPct val="0"/>
                </a:spcAft>
                <a:buClr>
                  <a:srgbClr val="FF0000"/>
                </a:buClr>
                <a:buFont typeface="Arial" pitchFamily="34" charset="0"/>
                <a:buChar char="»"/>
                <a:defRPr sz="1100">
                  <a:solidFill>
                    <a:schemeClr val="tx1"/>
                  </a:solidFill>
                  <a:latin typeface="+mn-lt"/>
                </a:defRPr>
              </a:lvl9pPr>
            </a:lstStyle>
            <a:p>
              <a:pPr eaLnBrk="1" hangingPunct="1">
                <a:lnSpc>
                  <a:spcPts val="2000"/>
                </a:lnSpc>
                <a:buClrTx/>
                <a:defRPr/>
              </a:pPr>
              <a:r>
                <a:rPr lang="en-US" u="none" kern="0" dirty="0" smtClean="0">
                  <a:solidFill>
                    <a:srgbClr val="0355B9"/>
                  </a:solidFill>
                  <a:latin typeface="Calibri" panose="020F0502020204030204" pitchFamily="34" charset="0"/>
                  <a:cs typeface="Calibri" panose="020F0502020204030204" pitchFamily="34" charset="0"/>
                </a:rPr>
                <a:t>Form </a:t>
              </a:r>
              <a:r>
                <a:rPr lang="en-US" u="none" kern="0" dirty="0" smtClean="0">
                  <a:solidFill>
                    <a:srgbClr val="0357BD"/>
                  </a:solidFill>
                  <a:latin typeface="Calibri" panose="020F0502020204030204" pitchFamily="34" charset="0"/>
                  <a:cs typeface="Calibri" panose="020F0502020204030204" pitchFamily="34" charset="0"/>
                </a:rPr>
                <a:t>Oversized Split Tubes from High</a:t>
              </a:r>
            </a:p>
            <a:p>
              <a:pPr eaLnBrk="1" hangingPunct="1">
                <a:lnSpc>
                  <a:spcPts val="2000"/>
                </a:lnSpc>
                <a:spcBef>
                  <a:spcPts val="0"/>
                </a:spcBef>
                <a:buClrTx/>
                <a:buFont typeface="Wingdings" panose="05000000000000000000" pitchFamily="2" charset="2"/>
                <a:buNone/>
                <a:defRPr/>
              </a:pPr>
              <a:r>
                <a:rPr lang="en-US" u="none" kern="0" dirty="0" smtClean="0">
                  <a:solidFill>
                    <a:srgbClr val="0357BD"/>
                  </a:solidFill>
                  <a:latin typeface="Calibri" panose="020F0502020204030204" pitchFamily="34" charset="0"/>
                  <a:cs typeface="Calibri" panose="020F0502020204030204" pitchFamily="34" charset="0"/>
                </a:rPr>
                <a:t>       Strength Plate</a:t>
              </a:r>
              <a:r>
                <a:rPr lang="en-US" u="none" kern="0" dirty="0" smtClean="0">
                  <a:solidFill>
                    <a:srgbClr val="0355B9"/>
                  </a:solidFill>
                  <a:latin typeface="Calibri" panose="020F0502020204030204" pitchFamily="34" charset="0"/>
                  <a:cs typeface="Calibri" panose="020F0502020204030204" pitchFamily="34" charset="0"/>
                </a:rPr>
                <a:t>.</a:t>
              </a:r>
            </a:p>
            <a:p>
              <a:pPr marL="361950" lvl="1" indent="-361950" eaLnBrk="1" hangingPunct="1">
                <a:lnSpc>
                  <a:spcPts val="2240"/>
                </a:lnSpc>
                <a:spcBef>
                  <a:spcPts val="0"/>
                </a:spcBef>
                <a:buClrTx/>
                <a:buNone/>
                <a:defRPr/>
              </a:pPr>
              <a:r>
                <a:rPr lang="en-US" sz="2000" u="none" kern="0" dirty="0" smtClean="0">
                  <a:solidFill>
                    <a:srgbClr val="0355B9"/>
                  </a:solidFill>
                  <a:latin typeface="Calibri" panose="020F0502020204030204" pitchFamily="34" charset="0"/>
                  <a:cs typeface="Calibri" panose="020F0502020204030204" pitchFamily="34" charset="0"/>
                </a:rPr>
                <a:t>	</a:t>
              </a:r>
              <a:r>
                <a:rPr lang="en-US" sz="1600" u="none" kern="0" dirty="0" smtClean="0">
                  <a:solidFill>
                    <a:srgbClr val="0355B9"/>
                  </a:solidFill>
                  <a:latin typeface="Calibri" panose="020F0502020204030204" pitchFamily="34" charset="0"/>
                  <a:cs typeface="Calibri" panose="020F0502020204030204" pitchFamily="34" charset="0"/>
                </a:rPr>
                <a:t>     – Strength enables diameter expansion &gt;300% </a:t>
              </a:r>
              <a:endParaRPr lang="en-US" sz="1600" u="none" kern="0" dirty="0">
                <a:solidFill>
                  <a:srgbClr val="0355B9"/>
                </a:solidFill>
                <a:latin typeface="Calibri" panose="020F0502020204030204" pitchFamily="34" charset="0"/>
                <a:cs typeface="Calibri" panose="020F0502020204030204" pitchFamily="34" charset="0"/>
              </a:endParaRPr>
            </a:p>
            <a:p>
              <a:pPr marL="361950" lvl="1" indent="-361950" eaLnBrk="1" hangingPunct="1">
                <a:lnSpc>
                  <a:spcPct val="110000"/>
                </a:lnSpc>
                <a:buClrTx/>
                <a:buFont typeface="Arial" charset="0"/>
                <a:buNone/>
                <a:defRPr/>
              </a:pPr>
              <a:endParaRPr lang="en-US" sz="2000" u="none" kern="0" dirty="0" smtClean="0">
                <a:solidFill>
                  <a:srgbClr val="0355B9"/>
                </a:solidFill>
                <a:latin typeface="Calibri" panose="020F0502020204030204" pitchFamily="34" charset="0"/>
                <a:cs typeface="Calibri" panose="020F0502020204030204" pitchFamily="34" charset="0"/>
              </a:endParaRPr>
            </a:p>
            <a:p>
              <a:pPr eaLnBrk="1" hangingPunct="1">
                <a:lnSpc>
                  <a:spcPct val="80000"/>
                </a:lnSpc>
                <a:buClrTx/>
                <a:defRPr/>
              </a:pPr>
              <a:r>
                <a:rPr lang="en-US" u="none" kern="0" dirty="0" smtClean="0">
                  <a:solidFill>
                    <a:srgbClr val="0355B9"/>
                  </a:solidFill>
                  <a:latin typeface="Calibri" panose="020F0502020204030204" pitchFamily="34" charset="0"/>
                  <a:cs typeface="Calibri" panose="020F0502020204030204" pitchFamily="34" charset="0"/>
                </a:rPr>
                <a:t>Assemble &amp; Join Members as a </a:t>
              </a:r>
            </a:p>
            <a:p>
              <a:pPr eaLnBrk="1" hangingPunct="1">
                <a:lnSpc>
                  <a:spcPct val="80000"/>
                </a:lnSpc>
                <a:buClrTx/>
                <a:buFont typeface="Wingdings" panose="05000000000000000000" pitchFamily="2" charset="2"/>
                <a:buNone/>
                <a:defRPr/>
              </a:pPr>
              <a:r>
                <a:rPr lang="en-US" u="none" kern="0" dirty="0" smtClean="0">
                  <a:solidFill>
                    <a:srgbClr val="0355B9"/>
                  </a:solidFill>
                  <a:latin typeface="Calibri" panose="020F0502020204030204" pitchFamily="34" charset="0"/>
                  <a:cs typeface="Calibri" panose="020F0502020204030204" pitchFamily="34" charset="0"/>
                </a:rPr>
                <a:t>       Diametrically Oversized Spring-Tubular:</a:t>
              </a:r>
            </a:p>
            <a:p>
              <a:pPr marL="361950" lvl="1" indent="-361950" eaLnBrk="1" hangingPunct="1">
                <a:lnSpc>
                  <a:spcPts val="2240"/>
                </a:lnSpc>
                <a:spcBef>
                  <a:spcPts val="0"/>
                </a:spcBef>
                <a:buClr>
                  <a:schemeClr val="bg1"/>
                </a:buClr>
                <a:buFont typeface="Arial" charset="0"/>
                <a:buNone/>
                <a:defRPr/>
              </a:pPr>
              <a:r>
                <a:rPr lang="en-US" sz="2200" u="none" kern="0" dirty="0" smtClean="0">
                  <a:solidFill>
                    <a:srgbClr val="0355B9"/>
                  </a:solidFill>
                  <a:latin typeface="Calibri" panose="020F0502020204030204" pitchFamily="34" charset="0"/>
                  <a:cs typeface="Calibri" panose="020F0502020204030204" pitchFamily="34" charset="0"/>
                </a:rPr>
                <a:t>	</a:t>
              </a:r>
              <a:r>
                <a:rPr lang="en-US" sz="2000" u="none" kern="0" dirty="0" smtClean="0">
                  <a:solidFill>
                    <a:srgbClr val="0355B9"/>
                  </a:solidFill>
                  <a:latin typeface="Calibri" panose="020F0502020204030204" pitchFamily="34" charset="0"/>
                  <a:cs typeface="Calibri" panose="020F0502020204030204" pitchFamily="34" charset="0"/>
                </a:rPr>
                <a:t>      </a:t>
              </a:r>
              <a:r>
                <a:rPr lang="en-US" sz="1600" u="none" kern="0" dirty="0" smtClean="0">
                  <a:solidFill>
                    <a:srgbClr val="0355B9"/>
                  </a:solidFill>
                  <a:latin typeface="Calibri" panose="020F0502020204030204" pitchFamily="34" charset="0"/>
                  <a:cs typeface="Calibri" panose="020F0502020204030204" pitchFamily="34" charset="0"/>
                </a:rPr>
                <a:t>– Laminated assembly </a:t>
              </a:r>
            </a:p>
            <a:p>
              <a:pPr eaLnBrk="1" hangingPunct="1">
                <a:lnSpc>
                  <a:spcPct val="80000"/>
                </a:lnSpc>
                <a:buClr>
                  <a:schemeClr val="bg1"/>
                </a:buClr>
                <a:buFont typeface="Wingdings" panose="05000000000000000000" pitchFamily="2" charset="2"/>
                <a:buNone/>
                <a:defRPr/>
              </a:pPr>
              <a:endParaRPr lang="en-US" sz="2400" u="none" kern="0" dirty="0" smtClean="0">
                <a:solidFill>
                  <a:srgbClr val="0355B9"/>
                </a:solidFill>
                <a:latin typeface="Calibri" panose="020F0502020204030204" pitchFamily="34" charset="0"/>
                <a:cs typeface="Calibri" panose="020F0502020204030204" pitchFamily="34" charset="0"/>
              </a:endParaRPr>
            </a:p>
            <a:p>
              <a:pPr eaLnBrk="1" hangingPunct="1">
                <a:lnSpc>
                  <a:spcPct val="80000"/>
                </a:lnSpc>
                <a:buClrTx/>
                <a:defRPr/>
              </a:pPr>
              <a:r>
                <a:rPr lang="en-US" u="none" kern="0" dirty="0" smtClean="0">
                  <a:solidFill>
                    <a:srgbClr val="0355B9"/>
                  </a:solidFill>
                  <a:latin typeface="Calibri" panose="020F0502020204030204" pitchFamily="34" charset="0"/>
                  <a:cs typeface="Calibri" panose="020F0502020204030204" pitchFamily="34" charset="0"/>
                </a:rPr>
                <a:t>Temporarily Reduce Diameter &amp; Secure</a:t>
              </a:r>
            </a:p>
            <a:p>
              <a:pPr eaLnBrk="1" hangingPunct="1">
                <a:lnSpc>
                  <a:spcPct val="80000"/>
                </a:lnSpc>
                <a:buClr>
                  <a:schemeClr val="bg1"/>
                </a:buClr>
                <a:buFont typeface="Wingdings" panose="05000000000000000000" pitchFamily="2" charset="2"/>
                <a:buNone/>
                <a:defRPr/>
              </a:pPr>
              <a:endParaRPr lang="en-US" sz="2800" u="none" kern="0" dirty="0" smtClean="0">
                <a:solidFill>
                  <a:srgbClr val="0355B9"/>
                </a:solidFill>
                <a:latin typeface="Calibri" panose="020F0502020204030204" pitchFamily="34" charset="0"/>
                <a:cs typeface="Calibri" panose="020F0502020204030204" pitchFamily="34" charset="0"/>
              </a:endParaRPr>
            </a:p>
            <a:p>
              <a:pPr eaLnBrk="1" hangingPunct="1">
                <a:lnSpc>
                  <a:spcPct val="80000"/>
                </a:lnSpc>
                <a:buClrTx/>
                <a:defRPr/>
              </a:pPr>
              <a:r>
                <a:rPr lang="en-US" u="none" kern="0" dirty="0" smtClean="0">
                  <a:solidFill>
                    <a:srgbClr val="0355B9"/>
                  </a:solidFill>
                  <a:latin typeface="Calibri" panose="020F0502020204030204" pitchFamily="34" charset="0"/>
                  <a:cs typeface="Calibri" panose="020F0502020204030204" pitchFamily="34" charset="0"/>
                </a:rPr>
                <a:t>Lower Into Well, Release Elastically Biased </a:t>
              </a:r>
            </a:p>
            <a:p>
              <a:pPr marL="0" indent="0" eaLnBrk="1" hangingPunct="1">
                <a:lnSpc>
                  <a:spcPct val="80000"/>
                </a:lnSpc>
                <a:buClrTx/>
                <a:buNone/>
                <a:defRPr/>
              </a:pPr>
              <a:r>
                <a:rPr lang="en-US" u="none" kern="0" dirty="0">
                  <a:solidFill>
                    <a:srgbClr val="0355B9"/>
                  </a:solidFill>
                  <a:latin typeface="Calibri" panose="020F0502020204030204" pitchFamily="34" charset="0"/>
                  <a:cs typeface="Calibri" panose="020F0502020204030204" pitchFamily="34" charset="0"/>
                </a:rPr>
                <a:t> </a:t>
              </a:r>
              <a:r>
                <a:rPr lang="en-US" u="none" kern="0" dirty="0" smtClean="0">
                  <a:solidFill>
                    <a:srgbClr val="0355B9"/>
                  </a:solidFill>
                  <a:latin typeface="Calibri" panose="020F0502020204030204" pitchFamily="34" charset="0"/>
                  <a:cs typeface="Calibri" panose="020F0502020204030204" pitchFamily="34" charset="0"/>
                </a:rPr>
                <a:t>      Assembly to its Operating Diameter.</a:t>
              </a:r>
            </a:p>
            <a:p>
              <a:pPr eaLnBrk="1" hangingPunct="1">
                <a:lnSpc>
                  <a:spcPct val="80000"/>
                </a:lnSpc>
                <a:buClr>
                  <a:schemeClr val="bg1"/>
                </a:buClr>
                <a:buFont typeface="Wingdings" panose="05000000000000000000" pitchFamily="2" charset="2"/>
                <a:buNone/>
                <a:defRPr/>
              </a:pPr>
              <a:endParaRPr lang="en-US" sz="2400" u="none" kern="0" dirty="0" smtClean="0">
                <a:solidFill>
                  <a:srgbClr val="0355B9"/>
                </a:solidFill>
                <a:latin typeface="Calibri" panose="020F0502020204030204" pitchFamily="34" charset="0"/>
                <a:cs typeface="Calibri" panose="020F0502020204030204" pitchFamily="34" charset="0"/>
              </a:endParaRPr>
            </a:p>
            <a:p>
              <a:pPr eaLnBrk="1" hangingPunct="1">
                <a:lnSpc>
                  <a:spcPct val="80000"/>
                </a:lnSpc>
                <a:buClrTx/>
                <a:defRPr/>
              </a:pPr>
              <a:r>
                <a:rPr lang="en-US" u="none" kern="0" dirty="0" smtClean="0">
                  <a:solidFill>
                    <a:srgbClr val="0355B9"/>
                  </a:solidFill>
                  <a:latin typeface="Calibri" panose="020F0502020204030204" pitchFamily="34" charset="0"/>
                  <a:cs typeface="Calibri" panose="020F0502020204030204" pitchFamily="34" charset="0"/>
                </a:rPr>
                <a:t>Seal Wellbore by Residual Outward Spring-Energy</a:t>
              </a:r>
            </a:p>
            <a:p>
              <a:pPr lvl="1" eaLnBrk="1" hangingPunct="1">
                <a:lnSpc>
                  <a:spcPts val="2240"/>
                </a:lnSpc>
                <a:spcBef>
                  <a:spcPts val="0"/>
                </a:spcBef>
                <a:buClrTx/>
                <a:buFont typeface="Wingdings" pitchFamily="2" charset="2"/>
                <a:buNone/>
                <a:defRPr/>
              </a:pPr>
              <a:r>
                <a:rPr lang="en-US" sz="2200" u="none" kern="0" dirty="0" smtClean="0">
                  <a:solidFill>
                    <a:srgbClr val="0355B9"/>
                  </a:solidFill>
                  <a:latin typeface="Calibri" panose="020F0502020204030204" pitchFamily="34" charset="0"/>
                  <a:cs typeface="Calibri" panose="020F0502020204030204" pitchFamily="34" charset="0"/>
                </a:rPr>
                <a:t>  	</a:t>
              </a:r>
              <a:r>
                <a:rPr lang="en-US" sz="1600" u="none" kern="0" dirty="0" smtClean="0">
                  <a:solidFill>
                    <a:srgbClr val="0355B9"/>
                  </a:solidFill>
                  <a:latin typeface="Calibri" panose="020F0502020204030204" pitchFamily="34" charset="0"/>
                  <a:cs typeface="Calibri" panose="020F0502020204030204" pitchFamily="34" charset="0"/>
                </a:rPr>
                <a:t>– Self-suspending and self-sealing </a:t>
              </a:r>
            </a:p>
          </p:txBody>
        </p:sp>
        <p:sp>
          <p:nvSpPr>
            <p:cNvPr id="16" name="Rectangle 5"/>
            <p:cNvSpPr>
              <a:spLocks noChangeArrowheads="1"/>
            </p:cNvSpPr>
            <p:nvPr/>
          </p:nvSpPr>
          <p:spPr bwMode="auto">
            <a:xfrm>
              <a:off x="820738" y="1346617"/>
              <a:ext cx="7942262" cy="4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u="sng">
                  <a:solidFill>
                    <a:schemeClr val="tx1"/>
                  </a:solidFill>
                  <a:latin typeface="Arial" panose="020B0604020202020204" pitchFamily="34" charset="0"/>
                </a:defRPr>
              </a:lvl1pPr>
              <a:lvl2pPr marL="742950" indent="-285750" eaLnBrk="0" hangingPunct="0">
                <a:defRPr sz="1900" u="sng">
                  <a:solidFill>
                    <a:schemeClr val="tx1"/>
                  </a:solidFill>
                  <a:latin typeface="Arial" panose="020B0604020202020204" pitchFamily="34" charset="0"/>
                </a:defRPr>
              </a:lvl2pPr>
              <a:lvl3pPr marL="1143000" indent="-228600" eaLnBrk="0" hangingPunct="0">
                <a:defRPr sz="1900" u="sng">
                  <a:solidFill>
                    <a:schemeClr val="tx1"/>
                  </a:solidFill>
                  <a:latin typeface="Arial" panose="020B0604020202020204" pitchFamily="34" charset="0"/>
                </a:defRPr>
              </a:lvl3pPr>
              <a:lvl4pPr marL="1600200" indent="-228600" eaLnBrk="0" hangingPunct="0">
                <a:defRPr sz="1900" u="sng">
                  <a:solidFill>
                    <a:schemeClr val="tx1"/>
                  </a:solidFill>
                  <a:latin typeface="Arial" panose="020B0604020202020204" pitchFamily="34" charset="0"/>
                </a:defRPr>
              </a:lvl4pPr>
              <a:lvl5pPr marL="2057400" indent="-228600" eaLnBrk="0" hangingPunct="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eaLnBrk="1" hangingPunct="1">
                <a:lnSpc>
                  <a:spcPts val="2800"/>
                </a:lnSpc>
              </a:pPr>
              <a:r>
                <a:rPr lang="en-US" sz="2400" b="1" u="none" dirty="0" smtClean="0">
                  <a:solidFill>
                    <a:srgbClr val="0355B9"/>
                  </a:solidFill>
                  <a:latin typeface="Calibri" panose="020F0502020204030204" pitchFamily="34" charset="0"/>
                  <a:cs typeface="Calibri" panose="020F0502020204030204" pitchFamily="34" charset="0"/>
                </a:rPr>
                <a:t>How It Works</a:t>
              </a:r>
              <a:endParaRPr lang="en-US" sz="2400" b="1" u="none" dirty="0">
                <a:solidFill>
                  <a:srgbClr val="0355B9"/>
                </a:solidFill>
                <a:latin typeface="Calibri" panose="020F0502020204030204" pitchFamily="34" charset="0"/>
                <a:cs typeface="Calibri" panose="020F0502020204030204" pitchFamily="34" charset="0"/>
              </a:endParaRPr>
            </a:p>
            <a:p>
              <a:pPr algn="ctr" eaLnBrk="1" hangingPunct="1"/>
              <a:endParaRPr lang="en-US" sz="200" u="none" dirty="0">
                <a:solidFill>
                  <a:srgbClr val="0355B9"/>
                </a:solidFill>
                <a:latin typeface="Calibri" panose="020F0502020204030204" pitchFamily="34" charset="0"/>
                <a:cs typeface="Calibri" panose="020F0502020204030204" pitchFamily="34" charset="0"/>
              </a:endParaRPr>
            </a:p>
          </p:txBody>
        </p:sp>
        <p:pic>
          <p:nvPicPr>
            <p:cNvPr id="17" name="Picture 2" descr="C:\Users\Owner\Documents\Illustrator &amp; Renderings\CFEX Cross S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3542" r="2411"/>
            <a:stretch/>
          </p:blipFill>
          <p:spPr bwMode="auto">
            <a:xfrm>
              <a:off x="5029200" y="2286000"/>
              <a:ext cx="4201408" cy="367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3"/>
          <p:cNvSpPr>
            <a:spLocks noGrp="1"/>
          </p:cNvSpPr>
          <p:nvPr>
            <p:ph type="sldNum" sz="quarter" idx="10"/>
          </p:nvPr>
        </p:nvSpPr>
        <p:spPr>
          <a:xfrm>
            <a:off x="9296400" y="7010400"/>
            <a:ext cx="2555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7</a:t>
            </a:r>
            <a:endParaRPr lang="en-US" altLang="en-US" sz="1200" dirty="0" smtClean="0"/>
          </a:p>
          <a:p>
            <a:pPr>
              <a:lnSpc>
                <a:spcPct val="100000"/>
              </a:lnSpc>
              <a:spcBef>
                <a:spcPct val="0"/>
              </a:spcBef>
              <a:buClrTx/>
              <a:buFontTx/>
              <a:buNone/>
            </a:pPr>
            <a:endParaRPr lang="en-US" altLang="en-US" sz="1200" dirty="0" smtClean="0"/>
          </a:p>
        </p:txBody>
      </p:sp>
    </p:spTree>
    <p:extLst>
      <p:ext uri="{BB962C8B-B14F-4D97-AF65-F5344CB8AC3E}">
        <p14:creationId xmlns:p14="http://schemas.microsoft.com/office/powerpoint/2010/main" val="29329889"/>
      </p:ext>
    </p:extLst>
  </p:cSld>
  <p:clrMapOvr>
    <a:masterClrMapping/>
  </p:clrMapOvr>
  <mc:AlternateContent xmlns:mc="http://schemas.openxmlformats.org/markup-compatibility/2006" xmlns:p14="http://schemas.microsoft.com/office/powerpoint/2010/main">
    <mc:Choice Requires="p14">
      <p:transition spd="slow" p14:dur="1750" advClick="0" advTm="32000"/>
    </mc:Choice>
    <mc:Fallback xmlns="">
      <p:transition spd="slow" advClick="0" advTm="3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938" y="304800"/>
            <a:ext cx="9491062" cy="6914322"/>
            <a:chOff x="0" y="304800"/>
            <a:chExt cx="9601200" cy="6914322"/>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477000"/>
              <a:ext cx="656492" cy="742122"/>
            </a:xfrm>
            <a:prstGeom prst="rect">
              <a:avLst/>
            </a:prstGeom>
          </p:spPr>
        </p:pic>
        <p:sp>
          <p:nvSpPr>
            <p:cNvPr id="15" name="Rectangle 14"/>
            <p:cNvSpPr/>
            <p:nvPr/>
          </p:nvSpPr>
          <p:spPr>
            <a:xfrm>
              <a:off x="0" y="304800"/>
              <a:ext cx="9601200" cy="333375"/>
            </a:xfrm>
            <a:prstGeom prst="rect">
              <a:avLst/>
            </a:prstGeom>
          </p:spPr>
          <p:txBody>
            <a:bodyPr>
              <a:spAutoFit/>
            </a:bodyPr>
            <a:lstStyle/>
            <a:p>
              <a:pPr algn="ctr">
                <a:lnSpc>
                  <a:spcPct val="107000"/>
                </a:lnSpc>
                <a:spcBef>
                  <a:spcPts val="0"/>
                </a:spcBef>
                <a:spcAft>
                  <a:spcPts val="0"/>
                </a:spcAft>
                <a:defRPr/>
              </a:pP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Increased Production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Reduced Well Cost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Target Depth Assurance</a:t>
              </a:r>
              <a:r>
                <a:rPr lang="en-US" sz="120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u="none"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n-US" sz="1550" b="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550" b="1" i="1" u="none"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Wellbore Integrity</a:t>
              </a:r>
              <a:endParaRPr lang="en-US" sz="1550" i="1" u="none"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p:cNvSpPr>
            <a:spLocks noGrp="1"/>
          </p:cNvSpPr>
          <p:nvPr>
            <p:ph type="sldNum" sz="quarter" idx="10"/>
          </p:nvPr>
        </p:nvSpPr>
        <p:spPr>
          <a:xfrm>
            <a:off x="0" y="6991350"/>
            <a:ext cx="560388"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lnSpc>
                <a:spcPct val="120000"/>
              </a:lnSpc>
              <a:spcBef>
                <a:spcPct val="20000"/>
              </a:spcBef>
              <a:buClr>
                <a:schemeClr val="tx1"/>
              </a:buClr>
              <a:buFont typeface="Wingdings" panose="05000000000000000000" pitchFamily="2" charset="2"/>
              <a:buChar char="v"/>
              <a:defRPr sz="1700" b="1">
                <a:solidFill>
                  <a:schemeClr val="tx1"/>
                </a:solidFill>
                <a:latin typeface="Arial Narrow" panose="020B0606020202030204" pitchFamily="34" charset="0"/>
              </a:defRPr>
            </a:lvl1pPr>
            <a:lvl2pPr marL="742950" indent="-285750" defTabSz="966788">
              <a:lnSpc>
                <a:spcPct val="120000"/>
              </a:lnSpc>
              <a:spcBef>
                <a:spcPct val="20000"/>
              </a:spcBef>
              <a:buClr>
                <a:schemeClr val="tx1"/>
              </a:buClr>
              <a:buFont typeface="Arial" panose="020B0604020202020204" pitchFamily="34" charset="0"/>
              <a:buChar char="–"/>
              <a:defRPr sz="1500">
                <a:solidFill>
                  <a:schemeClr val="tx1"/>
                </a:solidFill>
                <a:latin typeface="Arial Narrow" panose="020B0606020202030204" pitchFamily="34" charset="0"/>
              </a:defRPr>
            </a:lvl2pPr>
            <a:lvl3pPr marL="1143000" indent="-228600" defTabSz="966788">
              <a:lnSpc>
                <a:spcPct val="120000"/>
              </a:lnSpc>
              <a:spcBef>
                <a:spcPct val="20000"/>
              </a:spcBef>
              <a:buClr>
                <a:schemeClr val="tx1"/>
              </a:buClr>
              <a:buFont typeface="Wingdings" panose="05000000000000000000" pitchFamily="2" charset="2"/>
              <a:buChar char="s"/>
              <a:defRPr sz="1300">
                <a:solidFill>
                  <a:schemeClr val="tx1"/>
                </a:solidFill>
                <a:latin typeface="Arial Narrow" panose="020B0606020202030204" pitchFamily="34" charset="0"/>
              </a:defRPr>
            </a:lvl3pPr>
            <a:lvl4pPr marL="16002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4pPr>
            <a:lvl5pPr marL="2057400" indent="-228600" defTabSz="966788">
              <a:lnSpc>
                <a:spcPct val="120000"/>
              </a:lnSpc>
              <a:spcBef>
                <a:spcPct val="20000"/>
              </a:spcBef>
              <a:buClr>
                <a:srgbClr val="FF0000"/>
              </a:buClr>
              <a:buFont typeface="Arial" panose="020B0604020202020204" pitchFamily="34" charset="0"/>
              <a:buChar char="»"/>
              <a:defRPr sz="1100">
                <a:solidFill>
                  <a:schemeClr val="tx1"/>
                </a:solidFill>
                <a:latin typeface="Arial Narrow" panose="020B0606020202030204" pitchFamily="34" charset="0"/>
              </a:defRPr>
            </a:lvl5pPr>
            <a:lvl6pPr marL="25146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6pPr>
            <a:lvl7pPr marL="29718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7pPr>
            <a:lvl8pPr marL="34290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8pPr>
            <a:lvl9pPr marL="3886200" indent="-228600" defTabSz="966788" eaLnBrk="0" fontAlgn="base" hangingPunct="0">
              <a:lnSpc>
                <a:spcPct val="120000"/>
              </a:lnSpc>
              <a:spcBef>
                <a:spcPct val="20000"/>
              </a:spcBef>
              <a:spcAft>
                <a:spcPct val="0"/>
              </a:spcAft>
              <a:buClr>
                <a:srgbClr val="FF0000"/>
              </a:buClr>
              <a:buFont typeface="Arial" panose="020B0604020202020204" pitchFamily="34" charset="0"/>
              <a:buChar char="»"/>
              <a:defRPr sz="1100">
                <a:solidFill>
                  <a:schemeClr val="tx1"/>
                </a:solidFill>
                <a:latin typeface="Arial Narrow" panose="020B0606020202030204" pitchFamily="34" charset="0"/>
              </a:defRPr>
            </a:lvl9pPr>
          </a:lstStyle>
          <a:p>
            <a:pPr>
              <a:lnSpc>
                <a:spcPct val="100000"/>
              </a:lnSpc>
              <a:spcBef>
                <a:spcPct val="0"/>
              </a:spcBef>
              <a:buClrTx/>
              <a:buFontTx/>
              <a:buNone/>
            </a:pPr>
            <a:r>
              <a:rPr lang="en-US" altLang="en-US" sz="1200" dirty="0"/>
              <a:t>8</a:t>
            </a:r>
            <a:endParaRPr lang="en-US" altLang="en-US" sz="1200" dirty="0" smtClean="0"/>
          </a:p>
          <a:p>
            <a:pPr>
              <a:lnSpc>
                <a:spcPct val="100000"/>
              </a:lnSpc>
              <a:spcBef>
                <a:spcPct val="0"/>
              </a:spcBef>
              <a:buClrTx/>
              <a:buFontTx/>
              <a:buNone/>
            </a:pPr>
            <a:endParaRPr lang="en-US" altLang="en-US" sz="1200" dirty="0" smtClean="0"/>
          </a:p>
        </p:txBody>
      </p:sp>
      <p:sp>
        <p:nvSpPr>
          <p:cNvPr id="8" name="Rectangle 4"/>
          <p:cNvSpPr>
            <a:spLocks noChangeArrowheads="1"/>
          </p:cNvSpPr>
          <p:nvPr/>
        </p:nvSpPr>
        <p:spPr bwMode="auto">
          <a:xfrm>
            <a:off x="1600200" y="1697710"/>
            <a:ext cx="6096000" cy="8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2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Advantage:  DTS Well Technology 50% </a:t>
            </a:r>
            <a:r>
              <a:rPr lang="en-US" altLang="en-US" sz="22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Lower Cost </a:t>
            </a:r>
            <a:r>
              <a:rPr lang="en-US" altLang="en-US" sz="22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Than </a:t>
            </a:r>
            <a:r>
              <a:rPr lang="en-US" altLang="en-US" sz="2200" b="1" u="none" dirty="0">
                <a:solidFill>
                  <a:srgbClr val="0357BD"/>
                </a:solidFill>
                <a:latin typeface="Calibri" panose="020F0502020204030204" pitchFamily="34" charset="0"/>
                <a:ea typeface="Calibri" panose="020F0502020204030204" pitchFamily="34" charset="0"/>
                <a:cs typeface="Calibri" panose="020F0502020204030204" pitchFamily="34" charset="0"/>
              </a:rPr>
              <a:t>The “</a:t>
            </a:r>
            <a:r>
              <a:rPr lang="en-US" altLang="en-US" sz="22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Competition”</a:t>
            </a:r>
            <a:endParaRPr lang="en-US" altLang="en-US" sz="2200" b="1" u="none" dirty="0">
              <a:solidFill>
                <a:srgbClr val="0357BD"/>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473948594"/>
              </p:ext>
            </p:extLst>
          </p:nvPr>
        </p:nvGraphicFramePr>
        <p:xfrm>
          <a:off x="1524000" y="2819400"/>
          <a:ext cx="6400800" cy="2082800"/>
        </p:xfrm>
        <a:graphic>
          <a:graphicData uri="http://schemas.openxmlformats.org/drawingml/2006/table">
            <a:tbl>
              <a:tblPr firstRow="1" bandRow="1">
                <a:tableStyleId>{5C22544A-7EE6-4342-B048-85BDC9FD1C3A}</a:tableStyleId>
              </a:tblPr>
              <a:tblGrid>
                <a:gridCol w="2133600"/>
                <a:gridCol w="2133600"/>
                <a:gridCol w="2133600"/>
              </a:tblGrid>
              <a:tr h="416560">
                <a:tc>
                  <a:txBody>
                    <a:bodyPr/>
                    <a:lstStyle/>
                    <a:p>
                      <a:endParaRPr lang="en-US" b="1" dirty="0">
                        <a:latin typeface="Calibri" panose="020F0502020204030204" pitchFamily="34" charset="0"/>
                        <a:cs typeface="Calibri" panose="020F0502020204030204" pitchFamily="34" charset="0"/>
                      </a:endParaRPr>
                    </a:p>
                  </a:txBody>
                  <a:tcPr/>
                </a:tc>
                <a:tc>
                  <a:txBody>
                    <a:bodyPr/>
                    <a:lstStyle/>
                    <a:p>
                      <a:pPr algn="ctr"/>
                      <a:r>
                        <a:rPr lang="en-US" b="1" dirty="0" smtClean="0">
                          <a:solidFill>
                            <a:schemeClr val="tx1"/>
                          </a:solidFill>
                          <a:latin typeface="Calibri" panose="020F0502020204030204" pitchFamily="34" charset="0"/>
                          <a:cs typeface="Calibri" panose="020F0502020204030204" pitchFamily="34" charset="0"/>
                        </a:rPr>
                        <a:t>DTS Technology</a:t>
                      </a:r>
                      <a:endParaRPr lang="en-US" b="1"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Calibri" panose="020F0502020204030204" pitchFamily="34" charset="0"/>
                          <a:cs typeface="Calibri" panose="020F0502020204030204" pitchFamily="34" charset="0"/>
                        </a:rPr>
                        <a:t>Traditional Drilling</a:t>
                      </a:r>
                    </a:p>
                  </a:txBody>
                  <a:tcPr/>
                </a:tc>
              </a:tr>
              <a:tr h="416560">
                <a:tc>
                  <a:txBody>
                    <a:bodyPr/>
                    <a:lstStyle/>
                    <a:p>
                      <a:r>
                        <a:rPr lang="en-US" b="1" dirty="0" smtClean="0">
                          <a:latin typeface="Calibri" panose="020F0502020204030204" pitchFamily="34" charset="0"/>
                          <a:cs typeface="Calibri" panose="020F0502020204030204" pitchFamily="34" charset="0"/>
                        </a:rPr>
                        <a:t> 5900’ Well Cost</a:t>
                      </a:r>
                      <a:endParaRPr lang="en-US" b="1"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$ 2,251,440</a:t>
                      </a:r>
                      <a:endParaRPr lang="en-US" sz="1600" b="0"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$ 4,690,500</a:t>
                      </a:r>
                      <a:endParaRPr lang="en-US" sz="1600" b="0" dirty="0">
                        <a:latin typeface="Calibri" panose="020F0502020204030204" pitchFamily="34" charset="0"/>
                        <a:cs typeface="Calibri" panose="020F0502020204030204" pitchFamily="34" charset="0"/>
                      </a:endParaRPr>
                    </a:p>
                  </a:txBody>
                  <a:tcPr anchor="ctr"/>
                </a:tc>
              </a:tr>
              <a:tr h="416560">
                <a:tc>
                  <a:txBody>
                    <a:bodyPr/>
                    <a:lstStyle/>
                    <a:p>
                      <a:r>
                        <a:rPr lang="en-US" b="1" dirty="0" smtClean="0">
                          <a:latin typeface="Calibri" panose="020F0502020204030204" pitchFamily="34" charset="0"/>
                          <a:cs typeface="Calibri" panose="020F0502020204030204" pitchFamily="34" charset="0"/>
                        </a:rPr>
                        <a:t> Steel Casing </a:t>
                      </a:r>
                      <a:endParaRPr lang="en-US" b="1"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1,500’</a:t>
                      </a:r>
                      <a:endParaRPr lang="en-US" sz="1600" b="0"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8,000’</a:t>
                      </a:r>
                      <a:endParaRPr lang="en-US" sz="1600" b="0" dirty="0">
                        <a:latin typeface="Calibri" panose="020F0502020204030204" pitchFamily="34" charset="0"/>
                        <a:cs typeface="Calibri" panose="020F0502020204030204" pitchFamily="34" charset="0"/>
                      </a:endParaRPr>
                    </a:p>
                  </a:txBody>
                  <a:tcPr anchor="ctr"/>
                </a:tc>
              </a:tr>
              <a:tr h="416560">
                <a:tc>
                  <a:txBody>
                    <a:bodyPr/>
                    <a:lstStyle/>
                    <a:p>
                      <a:r>
                        <a:rPr lang="en-US" b="1" dirty="0" smtClean="0">
                          <a:latin typeface="Calibri" panose="020F0502020204030204" pitchFamily="34" charset="0"/>
                          <a:cs typeface="Calibri" panose="020F0502020204030204" pitchFamily="34" charset="0"/>
                        </a:rPr>
                        <a:t> Other Materials</a:t>
                      </a:r>
                      <a:r>
                        <a:rPr lang="en-US" b="1" baseline="0" dirty="0" smtClean="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267,322 Lbs.</a:t>
                      </a:r>
                      <a:endParaRPr lang="en-US" sz="1600" b="0"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1,395,354 Lbs.</a:t>
                      </a:r>
                      <a:endParaRPr lang="en-US" sz="1600" b="0" dirty="0">
                        <a:latin typeface="Calibri" panose="020F0502020204030204" pitchFamily="34" charset="0"/>
                        <a:cs typeface="Calibri" panose="020F0502020204030204" pitchFamily="34" charset="0"/>
                      </a:endParaRPr>
                    </a:p>
                  </a:txBody>
                  <a:tcPr anchor="ctr"/>
                </a:tc>
              </a:tr>
              <a:tr h="416560">
                <a:tc>
                  <a:txBody>
                    <a:bodyPr/>
                    <a:lstStyle/>
                    <a:p>
                      <a:r>
                        <a:rPr lang="en-US" b="1"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Drilling Rig </a:t>
                      </a:r>
                      <a:r>
                        <a:rPr lang="en-US" b="1" dirty="0" smtClean="0">
                          <a:latin typeface="Calibri" panose="020F0502020204030204" pitchFamily="34" charset="0"/>
                          <a:cs typeface="Calibri" panose="020F0502020204030204" pitchFamily="34" charset="0"/>
                        </a:rPr>
                        <a:t>Days</a:t>
                      </a:r>
                      <a:endParaRPr lang="en-US" b="1"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33</a:t>
                      </a:r>
                      <a:endParaRPr lang="en-US" sz="1600" b="0" dirty="0">
                        <a:latin typeface="Calibri" panose="020F0502020204030204" pitchFamily="34" charset="0"/>
                        <a:cs typeface="Calibri" panose="020F0502020204030204" pitchFamily="34" charset="0"/>
                      </a:endParaRPr>
                    </a:p>
                  </a:txBody>
                  <a:tcPr anchor="ctr"/>
                </a:tc>
                <a:tc>
                  <a:txBody>
                    <a:bodyPr/>
                    <a:lstStyle/>
                    <a:p>
                      <a:pPr algn="ctr"/>
                      <a:r>
                        <a:rPr lang="en-US" sz="1600" b="0" dirty="0" smtClean="0">
                          <a:latin typeface="Calibri" panose="020F0502020204030204" pitchFamily="34" charset="0"/>
                          <a:cs typeface="Calibri" panose="020F0502020204030204" pitchFamily="34" charset="0"/>
                        </a:rPr>
                        <a:t>59</a:t>
                      </a:r>
                      <a:endParaRPr lang="en-US" sz="1600" b="0" dirty="0">
                        <a:latin typeface="Calibri" panose="020F0502020204030204" pitchFamily="34" charset="0"/>
                        <a:cs typeface="Calibri" panose="020F0502020204030204" pitchFamily="34" charset="0"/>
                      </a:endParaRPr>
                    </a:p>
                  </a:txBody>
                  <a:tcPr anchor="ctr"/>
                </a:tc>
              </a:tr>
            </a:tbl>
          </a:graphicData>
        </a:graphic>
      </p:graphicFrame>
      <p:sp>
        <p:nvSpPr>
          <p:cNvPr id="11" name="Rectangle 4"/>
          <p:cNvSpPr>
            <a:spLocks noChangeArrowheads="1"/>
          </p:cNvSpPr>
          <p:nvPr/>
        </p:nvSpPr>
        <p:spPr bwMode="auto">
          <a:xfrm>
            <a:off x="685800" y="5334000"/>
            <a:ext cx="8077200" cy="7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u="sng">
                <a:solidFill>
                  <a:schemeClr val="tx1"/>
                </a:solidFill>
                <a:latin typeface="Arial" panose="020B0604020202020204" pitchFamily="34" charset="0"/>
              </a:defRPr>
            </a:lvl1pPr>
            <a:lvl2pPr marL="742950" indent="-285750">
              <a:defRPr sz="1900" u="sng">
                <a:solidFill>
                  <a:schemeClr val="tx1"/>
                </a:solidFill>
                <a:latin typeface="Arial" panose="020B0604020202020204" pitchFamily="34" charset="0"/>
              </a:defRPr>
            </a:lvl2pPr>
            <a:lvl3pPr marL="1143000" indent="-228600">
              <a:defRPr sz="1900" u="sng">
                <a:solidFill>
                  <a:schemeClr val="tx1"/>
                </a:solidFill>
                <a:latin typeface="Arial" panose="020B0604020202020204" pitchFamily="34" charset="0"/>
              </a:defRPr>
            </a:lvl3pPr>
            <a:lvl4pPr marL="1600200" indent="-228600">
              <a:defRPr sz="1900" u="sng">
                <a:solidFill>
                  <a:schemeClr val="tx1"/>
                </a:solidFill>
                <a:latin typeface="Arial" panose="020B0604020202020204" pitchFamily="34" charset="0"/>
              </a:defRPr>
            </a:lvl4pPr>
            <a:lvl5pPr marL="2057400" indent="-228600">
              <a:defRPr sz="1900" u="sng">
                <a:solidFill>
                  <a:schemeClr val="tx1"/>
                </a:solidFill>
                <a:latin typeface="Arial" panose="020B0604020202020204" pitchFamily="34" charset="0"/>
              </a:defRPr>
            </a:lvl5pPr>
            <a:lvl6pPr marL="2514600" indent="-228600" eaLnBrk="0" fontAlgn="base" hangingPunct="0">
              <a:spcBef>
                <a:spcPct val="0"/>
              </a:spcBef>
              <a:spcAft>
                <a:spcPct val="0"/>
              </a:spcAft>
              <a:defRPr sz="1900" u="sng">
                <a:solidFill>
                  <a:schemeClr val="tx1"/>
                </a:solidFill>
                <a:latin typeface="Arial" panose="020B0604020202020204" pitchFamily="34" charset="0"/>
              </a:defRPr>
            </a:lvl6pPr>
            <a:lvl7pPr marL="2971800" indent="-228600" eaLnBrk="0" fontAlgn="base" hangingPunct="0">
              <a:spcBef>
                <a:spcPct val="0"/>
              </a:spcBef>
              <a:spcAft>
                <a:spcPct val="0"/>
              </a:spcAft>
              <a:defRPr sz="1900" u="sng">
                <a:solidFill>
                  <a:schemeClr val="tx1"/>
                </a:solidFill>
                <a:latin typeface="Arial" panose="020B0604020202020204" pitchFamily="34" charset="0"/>
              </a:defRPr>
            </a:lvl7pPr>
            <a:lvl8pPr marL="3429000" indent="-228600" eaLnBrk="0" fontAlgn="base" hangingPunct="0">
              <a:spcBef>
                <a:spcPct val="0"/>
              </a:spcBef>
              <a:spcAft>
                <a:spcPct val="0"/>
              </a:spcAft>
              <a:defRPr sz="1900" u="sng">
                <a:solidFill>
                  <a:schemeClr val="tx1"/>
                </a:solidFill>
                <a:latin typeface="Arial" panose="020B0604020202020204" pitchFamily="34" charset="0"/>
              </a:defRPr>
            </a:lvl8pPr>
            <a:lvl9pPr marL="3886200" indent="-228600" eaLnBrk="0" fontAlgn="base" hangingPunct="0">
              <a:spcBef>
                <a:spcPct val="0"/>
              </a:spcBef>
              <a:spcAft>
                <a:spcPct val="0"/>
              </a:spcAft>
              <a:defRPr sz="1900" u="sng">
                <a:solidFill>
                  <a:schemeClr val="tx1"/>
                </a:solidFill>
                <a:latin typeface="Arial" panose="020B0604020202020204" pitchFamily="34" charset="0"/>
              </a:defRPr>
            </a:lvl9pPr>
          </a:lstStyle>
          <a:p>
            <a:pPr algn="ctr">
              <a:lnSpc>
                <a:spcPct val="107000"/>
              </a:lnSpc>
            </a:pPr>
            <a:r>
              <a:rPr lang="en-US" altLang="en-US" sz="20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10 – 12 Wells Required Per 20 MW Installation,</a:t>
            </a:r>
          </a:p>
          <a:p>
            <a:pPr algn="ctr">
              <a:lnSpc>
                <a:spcPct val="107000"/>
              </a:lnSpc>
            </a:pPr>
            <a:r>
              <a:rPr lang="en-US" altLang="en-US" sz="2000" b="1" u="none" dirty="0" smtClean="0">
                <a:solidFill>
                  <a:srgbClr val="0357BD"/>
                </a:solidFill>
                <a:latin typeface="Calibri" panose="020F0502020204030204" pitchFamily="34" charset="0"/>
                <a:ea typeface="Calibri" panose="020F0502020204030204" pitchFamily="34" charset="0"/>
                <a:cs typeface="Calibri" panose="020F0502020204030204" pitchFamily="34" charset="0"/>
              </a:rPr>
              <a:t> 14,000 to 20,000 Estimated Installations to 10% Global Electricity  </a:t>
            </a:r>
            <a:endParaRPr lang="en-US" altLang="en-US" sz="2000" b="1" u="none" dirty="0">
              <a:solidFill>
                <a:srgbClr val="0357BD"/>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4879089"/>
      </p:ext>
    </p:extLst>
  </p:cSld>
  <p:clrMapOvr>
    <a:masterClrMapping/>
  </p:clrMapOvr>
  <mc:AlternateContent xmlns:mc="http://schemas.openxmlformats.org/markup-compatibility/2006" xmlns:p14="http://schemas.microsoft.com/office/powerpoint/2010/main">
    <mc:Choice Requires="p14">
      <p:transition spd="slow" p14:dur="1750" advClick="0" advTm="24000"/>
    </mc:Choice>
    <mc:Fallback xmlns="">
      <p:transition spd="slow" advClick="0" advTm="2400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197003</TotalTime>
  <Words>2395</Words>
  <Application>Microsoft Office PowerPoint</Application>
  <PresentationFormat>Custom</PresentationFormat>
  <Paragraphs>486</Paragraphs>
  <Slides>27</Slides>
  <Notes>21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Arial Narrow</vt:lpstr>
      <vt:lpstr>Calibri</vt:lpstr>
      <vt:lpstr>Helvetica</vt:lpstr>
      <vt:lpstr>Tahoma</vt:lpstr>
      <vt:lpstr>Times New Roman</vt:lpstr>
      <vt:lpstr>Wingdings</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PipeWorks Growth Plan   December 2006</dc:title>
  <dc:creator>Owner</dc:creator>
  <dc:description>This document is strictly confidential and any use without expressed written consent is strictly prohibited.</dc:description>
  <cp:lastModifiedBy>DellXPS</cp:lastModifiedBy>
  <cp:revision>3553</cp:revision>
  <cp:lastPrinted>2019-12-15T17:50:21Z</cp:lastPrinted>
  <dcterms:created xsi:type="dcterms:W3CDTF">2006-11-22T16:50:31Z</dcterms:created>
  <dcterms:modified xsi:type="dcterms:W3CDTF">2019-12-16T18:07:39Z</dcterms:modified>
</cp:coreProperties>
</file>